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8.xml" ContentType="application/vnd.openxmlformats-officedocument.presentationml.notesSlide+xml"/>
  <Override PartName="/ppt/charts/chart6.xml" ContentType="application/vnd.openxmlformats-officedocument.drawingml.chart+xml"/>
  <Override PartName="/ppt/notesSlides/notesSlide9.xml" ContentType="application/vnd.openxmlformats-officedocument.presentationml.notesSlide+xml"/>
  <Override PartName="/ppt/charts/chart7.xml" ContentType="application/vnd.openxmlformats-officedocument.drawingml.chart+xml"/>
  <Override PartName="/ppt/notesSlides/notesSlide10.xml" ContentType="application/vnd.openxmlformats-officedocument.presentationml.notesSlide+xml"/>
  <Override PartName="/ppt/charts/chart8.xml" ContentType="application/vnd.openxmlformats-officedocument.drawingml.chart+xml"/>
  <Override PartName="/ppt/notesSlides/notesSlide11.xml" ContentType="application/vnd.openxmlformats-officedocument.presentationml.notesSlide+xml"/>
  <Override PartName="/ppt/charts/chart9.xml" ContentType="application/vnd.openxmlformats-officedocument.drawingml.chart+xml"/>
  <Override PartName="/ppt/notesSlides/notesSlide12.xml" ContentType="application/vnd.openxmlformats-officedocument.presentationml.notesSlide+xml"/>
  <Override PartName="/ppt/charts/chart10.xml" ContentType="application/vnd.openxmlformats-officedocument.drawingml.char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62" r:id="rId4"/>
    <p:sldId id="263" r:id="rId5"/>
    <p:sldId id="264" r:id="rId6"/>
    <p:sldId id="265" r:id="rId7"/>
    <p:sldId id="266" r:id="rId8"/>
    <p:sldId id="267" r:id="rId9"/>
    <p:sldId id="268" r:id="rId10"/>
    <p:sldId id="269" r:id="rId11"/>
    <p:sldId id="294" r:id="rId12"/>
    <p:sldId id="261" r:id="rId13"/>
    <p:sldId id="270" r:id="rId14"/>
    <p:sldId id="271" r:id="rId15"/>
    <p:sldId id="272" r:id="rId16"/>
    <p:sldId id="274" r:id="rId17"/>
    <p:sldId id="273" r:id="rId18"/>
    <p:sldId id="275" r:id="rId19"/>
    <p:sldId id="276" r:id="rId20"/>
    <p:sldId id="277" r:id="rId21"/>
    <p:sldId id="279" r:id="rId22"/>
    <p:sldId id="281" r:id="rId23"/>
    <p:sldId id="278" r:id="rId24"/>
    <p:sldId id="280" r:id="rId25"/>
    <p:sldId id="282" r:id="rId26"/>
    <p:sldId id="283" r:id="rId27"/>
    <p:sldId id="284" r:id="rId28"/>
    <p:sldId id="285" r:id="rId29"/>
    <p:sldId id="286" r:id="rId30"/>
    <p:sldId id="296" r:id="rId31"/>
    <p:sldId id="287" r:id="rId32"/>
    <p:sldId id="288" r:id="rId33"/>
    <p:sldId id="291" r:id="rId34"/>
    <p:sldId id="292" r:id="rId35"/>
    <p:sldId id="293"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170" d="100"/>
          <a:sy n="170" d="100"/>
        </p:scale>
        <p:origin x="1504" y="243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2xx_0.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_nogrants.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0.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prices:cpi_prices_cons_200801-201602.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khc_1_nogrants.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fw_1_nogrants.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Charles:Documents:hea_analysis:south_africa:2016.04:spreadsheets:za_up_0.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ZA2XX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Income!$B$72:$E$72</c:f>
              <c:numCache>
                <c:formatCode>#,##0</c:formatCode>
                <c:ptCount val="4"/>
                <c:pt idx="0">
                  <c:v>3341.474724058787</c:v>
                </c:pt>
                <c:pt idx="1">
                  <c:v>4523.106864334878</c:v>
                </c:pt>
                <c:pt idx="2">
                  <c:v>5835.000135877054</c:v>
                </c:pt>
                <c:pt idx="3">
                  <c:v>8224.183980277661</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Income!$B$73:$E$73</c:f>
              <c:numCache>
                <c:formatCode>#,##0</c:formatCode>
                <c:ptCount val="4"/>
                <c:pt idx="0">
                  <c:v>302.9595429771812</c:v>
                </c:pt>
                <c:pt idx="1">
                  <c:v>836.9226859077534</c:v>
                </c:pt>
                <c:pt idx="2">
                  <c:v>6532.54988761192</c:v>
                </c:pt>
                <c:pt idx="3">
                  <c:v>29538.12822093575</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Income!$B$74:$E$74</c:f>
              <c:numCache>
                <c:formatCode>#,##0</c:formatCode>
                <c:ptCount val="4"/>
                <c:pt idx="0">
                  <c:v>446.7370690236444</c:v>
                </c:pt>
                <c:pt idx="1">
                  <c:v>1115.768949746156</c:v>
                </c:pt>
                <c:pt idx="2">
                  <c:v>2349.890494583357</c:v>
                </c:pt>
                <c:pt idx="3">
                  <c:v>3569.963961926068</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Income!$B$76:$E$76</c:f>
              <c:numCache>
                <c:formatCode>#,##0</c:formatCode>
                <c:ptCount val="4"/>
                <c:pt idx="0">
                  <c:v>582.2389282841074</c:v>
                </c:pt>
                <c:pt idx="1">
                  <c:v>4582.247829696317</c:v>
                </c:pt>
                <c:pt idx="2">
                  <c:v>18818.88983842222</c:v>
                </c:pt>
                <c:pt idx="3">
                  <c:v>38310.10085441024</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Income!$B$77:$E$77</c:f>
              <c:numCache>
                <c:formatCode>#,##0</c:formatCode>
                <c:ptCount val="4"/>
                <c:pt idx="0">
                  <c:v>333.7110872293431</c:v>
                </c:pt>
                <c:pt idx="1">
                  <c:v>261.678463382795</c:v>
                </c:pt>
                <c:pt idx="2">
                  <c:v>39.39432454477468</c:v>
                </c:pt>
                <c:pt idx="3">
                  <c:v>31.03376281352772</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Income!$B$78:$E$78</c:f>
              <c:numCache>
                <c:formatCode>#,##0</c:formatCode>
                <c:ptCount val="4"/>
                <c:pt idx="0">
                  <c:v>8702.96675659552</c:v>
                </c:pt>
                <c:pt idx="1">
                  <c:v>10014.69700870098</c:v>
                </c:pt>
                <c:pt idx="2">
                  <c:v>8485.666996271313</c:v>
                </c:pt>
                <c:pt idx="3">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Income!$B$79:$E$79</c:f>
              <c:numCache>
                <c:formatCode>#,##0</c:formatCode>
                <c:ptCount val="4"/>
                <c:pt idx="0">
                  <c:v>0.0</c:v>
                </c:pt>
                <c:pt idx="1">
                  <c:v>0.0</c:v>
                </c:pt>
                <c:pt idx="2">
                  <c:v>53170.49835651094</c:v>
                </c:pt>
                <c:pt idx="3">
                  <c:v>192985.9612524749</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Income!$B$80:$E$80</c:f>
              <c:numCache>
                <c:formatCode>#,##0</c:formatCode>
                <c:ptCount val="4"/>
                <c:pt idx="0">
                  <c:v>4950.861830440965</c:v>
                </c:pt>
                <c:pt idx="1">
                  <c:v>2952.299245005375</c:v>
                </c:pt>
                <c:pt idx="2">
                  <c:v>5422.2678558148</c:v>
                </c:pt>
                <c:pt idx="3">
                  <c:v>1904.177627092678</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Income!$B$81:$E$81</c:f>
              <c:numCache>
                <c:formatCode>#,##0</c:formatCode>
                <c:ptCount val="4"/>
                <c:pt idx="0">
                  <c:v>3573.994930850873</c:v>
                </c:pt>
                <c:pt idx="1">
                  <c:v>2516.321909135614</c:v>
                </c:pt>
                <c:pt idx="2">
                  <c:v>13414.44313219431</c:v>
                </c:pt>
                <c:pt idx="3">
                  <c:v>1464.752020840522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Income!$B$82:$E$82</c:f>
              <c:numCache>
                <c:formatCode>#,##0</c:formatCode>
                <c:ptCount val="4"/>
                <c:pt idx="0">
                  <c:v>878.8512125043126</c:v>
                </c:pt>
                <c:pt idx="1">
                  <c:v>2999.07976267097</c:v>
                </c:pt>
                <c:pt idx="2">
                  <c:v>19891.3324430143</c:v>
                </c:pt>
                <c:pt idx="3">
                  <c:v>63180.61366693507</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Income!$B$83:$E$83</c:f>
              <c:numCache>
                <c:formatCode>#,##0</c:formatCode>
                <c:ptCount val="4"/>
                <c:pt idx="0">
                  <c:v>2064.52118346463</c:v>
                </c:pt>
                <c:pt idx="1">
                  <c:v>2083.780660006854</c:v>
                </c:pt>
                <c:pt idx="2">
                  <c:v>1750.351186821218</c:v>
                </c:pt>
                <c:pt idx="3">
                  <c:v>995.9067428164226</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Income!$B$84:$E$84</c:f>
              <c:numCache>
                <c:formatCode>#,##0</c:formatCode>
                <c:ptCount val="4"/>
                <c:pt idx="0">
                  <c:v>14.9259193276552</c:v>
                </c:pt>
                <c:pt idx="1">
                  <c:v>14.9259193276552</c:v>
                </c:pt>
                <c:pt idx="2">
                  <c:v>46.91034699081722</c:v>
                </c:pt>
                <c:pt idx="3">
                  <c:v>141.7734931278032</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Income!$B$85:$E$85</c:f>
              <c:numCache>
                <c:formatCode>#,##0</c:formatCode>
                <c:ptCount val="4"/>
                <c:pt idx="0">
                  <c:v>33527.37387631745</c:v>
                </c:pt>
                <c:pt idx="1">
                  <c:v>33512.7018308924</c:v>
                </c:pt>
                <c:pt idx="2">
                  <c:v>23805.10767650275</c:v>
                </c:pt>
                <c:pt idx="3">
                  <c:v>14854.00807714631</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v poor</c:v>
                </c:pt>
                <c:pt idx="1">
                  <c:v>Baseline: poor</c:v>
                </c:pt>
                <c:pt idx="2">
                  <c:v>Baseline: middle</c:v>
                </c:pt>
                <c:pt idx="3">
                  <c:v>Baseline: b-off</c:v>
                </c:pt>
              </c:strCache>
            </c:strRef>
          </c:cat>
          <c:val>
            <c:numRef>
              <c:f>Income!$B$86:$E$86</c:f>
              <c:numCache>
                <c:formatCode>#,##0</c:formatCode>
                <c:ptCount val="4"/>
                <c:pt idx="0">
                  <c:v>2294.778165983484</c:v>
                </c:pt>
                <c:pt idx="1">
                  <c:v>3994.500823500508</c:v>
                </c:pt>
                <c:pt idx="2">
                  <c:v>6591.384093782348</c:v>
                </c:pt>
                <c:pt idx="3">
                  <c:v>10326.50174692568</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v poor</c:v>
                </c:pt>
                <c:pt idx="1">
                  <c:v>Baseline: poor</c:v>
                </c:pt>
                <c:pt idx="2">
                  <c:v>Baseline: middle</c:v>
                </c:pt>
                <c:pt idx="3">
                  <c:v>Baseline: b-off</c:v>
                </c:pt>
              </c:strCache>
            </c:strRef>
          </c:cat>
          <c:val>
            <c:numRef>
              <c:f>Income!$B$87:$E$87</c:f>
              <c:numCache>
                <c:formatCode>#,##0</c:formatCode>
                <c:ptCount val="4"/>
                <c:pt idx="0">
                  <c:v>109.8564015630392</c:v>
                </c:pt>
                <c:pt idx="1">
                  <c:v>0.0</c:v>
                </c:pt>
                <c:pt idx="2">
                  <c:v>390.6005388908058</c:v>
                </c:pt>
                <c:pt idx="3">
                  <c:v>0.0</c:v>
                </c:pt>
              </c:numCache>
            </c:numRef>
          </c:val>
        </c:ser>
        <c:dLbls>
          <c:showLegendKey val="0"/>
          <c:showVal val="0"/>
          <c:showCatName val="0"/>
          <c:showSerName val="0"/>
          <c:showPercent val="0"/>
          <c:showBubbleSize val="0"/>
        </c:dLbls>
        <c:gapWidth val="150"/>
        <c:overlap val="100"/>
        <c:axId val="2064807944"/>
        <c:axId val="2064811048"/>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v poor</c:v>
                </c:pt>
                <c:pt idx="1">
                  <c:v>Baseline: poor</c:v>
                </c:pt>
                <c:pt idx="2">
                  <c:v>Baseline: middle</c:v>
                </c:pt>
                <c:pt idx="3">
                  <c:v>Baseline: b-off</c:v>
                </c:pt>
              </c:strCache>
            </c:strRef>
          </c:cat>
          <c:val>
            <c:numRef>
              <c:f>Income!$B$89:$E$89</c:f>
              <c:numCache>
                <c:formatCode>#,##0</c:formatCode>
                <c:ptCount val="4"/>
                <c:pt idx="0">
                  <c:v>37756.62117311313</c:v>
                </c:pt>
                <c:pt idx="1">
                  <c:v>37756.62117311312</c:v>
                </c:pt>
                <c:pt idx="2">
                  <c:v>37756.62117311313</c:v>
                </c:pt>
                <c:pt idx="3">
                  <c:v>37756.62117311313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Income!$B$90:$E$90</c:f>
              <c:numCache>
                <c:formatCode>#,##0</c:formatCode>
                <c:ptCount val="4"/>
                <c:pt idx="0">
                  <c:v>56196.216275154</c:v>
                </c:pt>
                <c:pt idx="1">
                  <c:v>56196.21627515403</c:v>
                </c:pt>
                <c:pt idx="2">
                  <c:v>56196.216275154</c:v>
                </c:pt>
                <c:pt idx="3">
                  <c:v>56196.216275154</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v poor</c:v>
                </c:pt>
                <c:pt idx="1">
                  <c:v>Baseline: poor</c:v>
                </c:pt>
                <c:pt idx="2">
                  <c:v>Baseline: middle</c:v>
                </c:pt>
                <c:pt idx="3">
                  <c:v>Baseline: b-off</c:v>
                </c:pt>
              </c:strCache>
            </c:strRef>
          </c:cat>
          <c:val>
            <c:numRef>
              <c:f>Income!$B$91:$E$91</c:f>
              <c:numCache>
                <c:formatCode>#,##0</c:formatCode>
                <c:ptCount val="4"/>
                <c:pt idx="0">
                  <c:v>90270.37790780703</c:v>
                </c:pt>
                <c:pt idx="1">
                  <c:v>90270.37790780702</c:v>
                </c:pt>
                <c:pt idx="2">
                  <c:v>90270.37790780703</c:v>
                </c:pt>
                <c:pt idx="3">
                  <c:v>90270.37790780703</c:v>
                </c:pt>
              </c:numCache>
            </c:numRef>
          </c:val>
          <c:smooth val="0"/>
        </c:ser>
        <c:dLbls>
          <c:showLegendKey val="0"/>
          <c:showVal val="0"/>
          <c:showCatName val="0"/>
          <c:showSerName val="0"/>
          <c:showPercent val="0"/>
          <c:showBubbleSize val="0"/>
        </c:dLbls>
        <c:marker val="1"/>
        <c:smooth val="0"/>
        <c:axId val="2064807944"/>
        <c:axId val="2064811048"/>
      </c:lineChart>
      <c:catAx>
        <c:axId val="206480794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4811048"/>
        <c:crosses val="autoZero"/>
        <c:auto val="1"/>
        <c:lblAlgn val="ctr"/>
        <c:lblOffset val="100"/>
        <c:tickLblSkip val="1"/>
        <c:tickMarkSkip val="1"/>
        <c:noMultiLvlLbl val="0"/>
      </c:catAx>
      <c:valAx>
        <c:axId val="2064811048"/>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4807944"/>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 Urban Poor </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Income!$B$72:$I$72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Income!$B$73:$I$73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Income!$B$74:$I$74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Income!$B$76:$I$76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Income!$B$78:$I$78</c:f>
              <c:numCache>
                <c:formatCode>#,##0</c:formatCode>
                <c:ptCount val="8"/>
                <c:pt idx="0">
                  <c:v>6044.22691424995</c:v>
                </c:pt>
                <c:pt idx="1">
                  <c:v>14145.29522618495</c:v>
                </c:pt>
                <c:pt idx="2">
                  <c:v>20839.05100286175</c:v>
                </c:pt>
                <c:pt idx="3">
                  <c:v>29770.07286123108</c:v>
                </c:pt>
                <c:pt idx="4">
                  <c:v>4402.8</c:v>
                </c:pt>
                <c:pt idx="5">
                  <c:v>10259.4</c:v>
                </c:pt>
                <c:pt idx="6">
                  <c:v>15120.6</c:v>
                </c:pt>
                <c:pt idx="7">
                  <c:v>21555.6</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Income!$B$79:$I$79</c:f>
              <c:numCache>
                <c:formatCode>#,##0</c:formatCode>
                <c:ptCount val="8"/>
                <c:pt idx="0">
                  <c:v>0.0</c:v>
                </c:pt>
                <c:pt idx="1">
                  <c:v>0.0</c:v>
                </c:pt>
                <c:pt idx="2">
                  <c:v>13531.85130055958</c:v>
                </c:pt>
                <c:pt idx="3">
                  <c:v>34731.75167143626</c:v>
                </c:pt>
                <c:pt idx="4">
                  <c:v>0.0</c:v>
                </c:pt>
                <c:pt idx="5">
                  <c:v>0.0</c:v>
                </c:pt>
                <c:pt idx="6">
                  <c:v>10440.0</c:v>
                </c:pt>
                <c:pt idx="7">
                  <c:v>26796.0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Income!$B$80:$I$80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3518.281338145492</c:v>
                </c:pt>
                <c:pt idx="1">
                  <c:v>8209.32312233948</c:v>
                </c:pt>
                <c:pt idx="2">
                  <c:v>10554.84401443647</c:v>
                </c:pt>
                <c:pt idx="3">
                  <c:v>14289.63497339092</c:v>
                </c:pt>
                <c:pt idx="4">
                  <c:v>2808.0</c:v>
                </c:pt>
                <c:pt idx="5">
                  <c:v>6552.0</c:v>
                </c:pt>
                <c:pt idx="6">
                  <c:v>7146.868003449294</c:v>
                </c:pt>
                <c:pt idx="7">
                  <c:v>9450.51576766098</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4239.980074175336</c:v>
                </c:pt>
                <c:pt idx="2">
                  <c:v>7036.562676290987</c:v>
                </c:pt>
                <c:pt idx="3">
                  <c:v>8931.02185836933</c:v>
                </c:pt>
                <c:pt idx="4">
                  <c:v>0.0</c:v>
                </c:pt>
                <c:pt idx="5">
                  <c:v>3271.199999999999</c:v>
                </c:pt>
                <c:pt idx="6">
                  <c:v>5428.8</c:v>
                </c:pt>
                <c:pt idx="7">
                  <c:v>6890.399999999998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Income!$B$83:$I$83</c:f>
              <c:numCache>
                <c:formatCode>#,##0</c:formatCode>
                <c:ptCount val="8"/>
                <c:pt idx="0">
                  <c:v>1220.998996116473</c:v>
                </c:pt>
                <c:pt idx="1">
                  <c:v>1220.998996116473</c:v>
                </c:pt>
                <c:pt idx="2">
                  <c:v>1220.998996116472</c:v>
                </c:pt>
                <c:pt idx="3">
                  <c:v>1220.998996116473</c:v>
                </c:pt>
                <c:pt idx="4">
                  <c:v>1339.937506672114</c:v>
                </c:pt>
                <c:pt idx="5">
                  <c:v>1339.937506672114</c:v>
                </c:pt>
                <c:pt idx="6">
                  <c:v>1339.937506672114</c:v>
                </c:pt>
                <c:pt idx="7">
                  <c:v>1339.937506672114</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Income!$B$85:$I$85</c:f>
              <c:numCache>
                <c:formatCode>#,##0</c:formatCode>
                <c:ptCount val="8"/>
                <c:pt idx="0">
                  <c:v>15408.26801423718</c:v>
                </c:pt>
                <c:pt idx="1">
                  <c:v>15408.26801423718</c:v>
                </c:pt>
                <c:pt idx="2">
                  <c:v>4582.786973789511</c:v>
                </c:pt>
                <c:pt idx="3">
                  <c:v>0.0</c:v>
                </c:pt>
                <c:pt idx="4">
                  <c:v>0.0</c:v>
                </c:pt>
                <c:pt idx="5">
                  <c:v>0.0</c:v>
                </c:pt>
                <c:pt idx="6">
                  <c:v>0.0</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Income!$B$86:$I$86</c:f>
              <c:numCache>
                <c:formatCode>#,##0</c:formatCode>
                <c:ptCount val="8"/>
                <c:pt idx="0">
                  <c:v>3825.003300958176</c:v>
                </c:pt>
                <c:pt idx="1">
                  <c:v>2616.157918108186</c:v>
                </c:pt>
                <c:pt idx="2">
                  <c:v>3518.281338145491</c:v>
                </c:pt>
                <c:pt idx="3">
                  <c:v>4510.617100186527</c:v>
                </c:pt>
                <c:pt idx="4">
                  <c:v>2742.0</c:v>
                </c:pt>
                <c:pt idx="5">
                  <c:v>1740.0</c:v>
                </c:pt>
                <c:pt idx="6">
                  <c:v>2340.0</c:v>
                </c:pt>
                <c:pt idx="7">
                  <c:v>3.0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089601496"/>
        <c:axId val="-2089497400"/>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Income!$B$93:$I$93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Income!$B$94:$I$94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Income!$B$95:$I$95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089601496"/>
        <c:axId val="-2089497400"/>
      </c:lineChart>
      <c:catAx>
        <c:axId val="-208960149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89497400"/>
        <c:crosses val="autoZero"/>
        <c:auto val="1"/>
        <c:lblAlgn val="ctr"/>
        <c:lblOffset val="100"/>
        <c:tickLblSkip val="1"/>
        <c:tickMarkSkip val="1"/>
        <c:noMultiLvlLbl val="0"/>
      </c:catAx>
      <c:valAx>
        <c:axId val="-208949740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89601496"/>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FW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Income!$B$72:$D$72</c:f>
              <c:numCache>
                <c:formatCode>#,##0</c:formatCode>
                <c:ptCount val="3"/>
                <c:pt idx="0">
                  <c:v>0.0</c:v>
                </c:pt>
                <c:pt idx="1">
                  <c:v>0.0</c:v>
                </c:pt>
                <c:pt idx="2">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Income!$B$73:$D$73</c:f>
              <c:numCache>
                <c:formatCode>#,##0</c:formatCode>
                <c:ptCount val="3"/>
                <c:pt idx="0">
                  <c:v>0.0</c:v>
                </c:pt>
                <c:pt idx="1">
                  <c:v>0.0</c:v>
                </c:pt>
                <c:pt idx="2">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Income!$B$74:$D$74</c:f>
              <c:numCache>
                <c:formatCode>#,##0</c:formatCode>
                <c:ptCount val="3"/>
                <c:pt idx="0">
                  <c:v>0.0</c:v>
                </c:pt>
                <c:pt idx="1">
                  <c:v>0.0</c:v>
                </c:pt>
                <c:pt idx="2">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Income!$B$76:$D$76</c:f>
              <c:numCache>
                <c:formatCode>#,##0</c:formatCode>
                <c:ptCount val="3"/>
                <c:pt idx="0">
                  <c:v>0.0</c:v>
                </c:pt>
                <c:pt idx="1">
                  <c:v>0.0</c:v>
                </c:pt>
                <c:pt idx="2">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Income!$B$77:$D$77</c:f>
              <c:numCache>
                <c:formatCode>#,##0</c:formatCode>
                <c:ptCount val="3"/>
                <c:pt idx="0">
                  <c:v>0.0</c:v>
                </c:pt>
                <c:pt idx="1">
                  <c:v>0.0</c:v>
                </c:pt>
                <c:pt idx="2">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Income!$B$78:$D$78</c:f>
              <c:numCache>
                <c:formatCode>#,##0</c:formatCode>
                <c:ptCount val="3"/>
                <c:pt idx="0">
                  <c:v>16142.54712462103</c:v>
                </c:pt>
                <c:pt idx="1">
                  <c:v>22019.46691505221</c:v>
                </c:pt>
                <c:pt idx="2">
                  <c:v>0.0</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Income!$B$79:$D$79</c:f>
              <c:numCache>
                <c:formatCode>#,##0</c:formatCode>
                <c:ptCount val="3"/>
                <c:pt idx="0">
                  <c:v>6378.052485739261</c:v>
                </c:pt>
                <c:pt idx="1">
                  <c:v>9111.50355105609</c:v>
                </c:pt>
                <c:pt idx="2">
                  <c:v>45557.51775528044</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Income!$B$80:$D$80</c:f>
              <c:numCache>
                <c:formatCode>#,##0</c:formatCode>
                <c:ptCount val="3"/>
                <c:pt idx="0">
                  <c:v>1952.898927776355</c:v>
                </c:pt>
                <c:pt idx="1">
                  <c:v>1952.898927776355</c:v>
                </c:pt>
                <c:pt idx="2">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Income!$B$81:$D$81</c:f>
              <c:numCache>
                <c:formatCode>#,##0</c:formatCode>
                <c:ptCount val="3"/>
                <c:pt idx="0">
                  <c:v>6833.627663292065</c:v>
                </c:pt>
                <c:pt idx="1">
                  <c:v>0.0</c:v>
                </c:pt>
                <c:pt idx="2">
                  <c:v>0.0</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Income!$B$82:$D$82</c:f>
              <c:numCache>
                <c:formatCode>#,##0</c:formatCode>
                <c:ptCount val="3"/>
                <c:pt idx="0">
                  <c:v>0.0</c:v>
                </c:pt>
                <c:pt idx="1">
                  <c:v>7289.20284084487</c:v>
                </c:pt>
                <c:pt idx="2">
                  <c:v>41912.916334858</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Income!$B$83:$D$83</c:f>
              <c:numCache>
                <c:formatCode>#,##0</c:formatCode>
                <c:ptCount val="3"/>
                <c:pt idx="0">
                  <c:v>1476.501772124564</c:v>
                </c:pt>
                <c:pt idx="1">
                  <c:v>1476.501772124564</c:v>
                </c:pt>
                <c:pt idx="2">
                  <c:v>0.0</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Income!$B$84:$D$84</c:f>
              <c:numCache>
                <c:formatCode>#,##0</c:formatCode>
                <c:ptCount val="3"/>
                <c:pt idx="0">
                  <c:v>0.0</c:v>
                </c:pt>
                <c:pt idx="1">
                  <c:v>0.0</c:v>
                </c:pt>
                <c:pt idx="2">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Income!$B$85:$D$85</c:f>
              <c:numCache>
                <c:formatCode>#,##0</c:formatCode>
                <c:ptCount val="3"/>
                <c:pt idx="0">
                  <c:v>8200.353195950465</c:v>
                </c:pt>
                <c:pt idx="1">
                  <c:v>8200.353195950465</c:v>
                </c:pt>
                <c:pt idx="2">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Income!$B$71:$D$71</c:f>
              <c:strCache>
                <c:ptCount val="3"/>
                <c:pt idx="0">
                  <c:v>Baseline: casuals</c:v>
                </c:pt>
                <c:pt idx="1">
                  <c:v>Baseline: temporary</c:v>
                </c:pt>
                <c:pt idx="2">
                  <c:v>Baseline: full-time</c:v>
                </c:pt>
              </c:strCache>
            </c:strRef>
          </c:cat>
          <c:val>
            <c:numRef>
              <c:f>Income!$B$86:$D$86</c:f>
              <c:numCache>
                <c:formatCode>#,##0</c:formatCode>
                <c:ptCount val="3"/>
                <c:pt idx="0">
                  <c:v>0.0</c:v>
                </c:pt>
                <c:pt idx="1">
                  <c:v>0.0</c:v>
                </c:pt>
                <c:pt idx="2">
                  <c:v>0.0</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Income!$B$71:$D$71</c:f>
              <c:strCache>
                <c:ptCount val="3"/>
                <c:pt idx="0">
                  <c:v>Baseline: casuals</c:v>
                </c:pt>
                <c:pt idx="1">
                  <c:v>Baseline: temporary</c:v>
                </c:pt>
                <c:pt idx="2">
                  <c:v>Baseline: full-time</c:v>
                </c:pt>
              </c:strCache>
            </c:strRef>
          </c:cat>
          <c:val>
            <c:numRef>
              <c:f>Income!$B$87:$D$87</c:f>
              <c:numCache>
                <c:formatCode>#,##0</c:formatCode>
                <c:ptCount val="3"/>
                <c:pt idx="0">
                  <c:v>0.0</c:v>
                </c:pt>
                <c:pt idx="1">
                  <c:v>0.0</c:v>
                </c:pt>
                <c:pt idx="2">
                  <c:v>0.0</c:v>
                </c:pt>
              </c:numCache>
            </c:numRef>
          </c:val>
        </c:ser>
        <c:dLbls>
          <c:showLegendKey val="0"/>
          <c:showVal val="0"/>
          <c:showCatName val="0"/>
          <c:showSerName val="0"/>
          <c:showPercent val="0"/>
          <c:showBubbleSize val="0"/>
        </c:dLbls>
        <c:gapWidth val="150"/>
        <c:overlap val="100"/>
        <c:axId val="-2089070680"/>
        <c:axId val="-2089067384"/>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Income!$B$71:$D$71</c:f>
              <c:strCache>
                <c:ptCount val="3"/>
                <c:pt idx="0">
                  <c:v>Baseline: casuals</c:v>
                </c:pt>
                <c:pt idx="1">
                  <c:v>Baseline: temporary</c:v>
                </c:pt>
                <c:pt idx="2">
                  <c:v>Baseline: full-time</c:v>
                </c:pt>
              </c:strCache>
            </c:strRef>
          </c:cat>
          <c:val>
            <c:numRef>
              <c:f>Income!$B$89:$D$89</c:f>
              <c:numCache>
                <c:formatCode>#,##0</c:formatCode>
                <c:ptCount val="3"/>
                <c:pt idx="0">
                  <c:v>27031.5769335823</c:v>
                </c:pt>
                <c:pt idx="1">
                  <c:v>27031.5769335823</c:v>
                </c:pt>
                <c:pt idx="2">
                  <c:v>27031.5769335823</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Income!$B$71:$D$71</c:f>
              <c:strCache>
                <c:ptCount val="3"/>
                <c:pt idx="0">
                  <c:v>Baseline: casuals</c:v>
                </c:pt>
                <c:pt idx="1">
                  <c:v>Baseline: temporary</c:v>
                </c:pt>
                <c:pt idx="2">
                  <c:v>Baseline: full-time</c:v>
                </c:pt>
              </c:strCache>
            </c:strRef>
          </c:cat>
          <c:val>
            <c:numRef>
              <c:f>Income!$B$90:$D$90</c:f>
              <c:numCache>
                <c:formatCode>#,##0</c:formatCode>
                <c:ptCount val="3"/>
                <c:pt idx="0">
                  <c:v>36222.99026691559</c:v>
                </c:pt>
                <c:pt idx="1">
                  <c:v>36222.99026691559</c:v>
                </c:pt>
                <c:pt idx="2">
                  <c:v>36222.99026691559</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Income!$B$71:$D$71</c:f>
              <c:strCache>
                <c:ptCount val="3"/>
                <c:pt idx="0">
                  <c:v>Baseline: casuals</c:v>
                </c:pt>
                <c:pt idx="1">
                  <c:v>Baseline: temporary</c:v>
                </c:pt>
                <c:pt idx="2">
                  <c:v>Baseline: full-time</c:v>
                </c:pt>
              </c:strCache>
            </c:strRef>
          </c:cat>
          <c:val>
            <c:numRef>
              <c:f>Income!$B$91:$D$91</c:f>
              <c:numCache>
                <c:formatCode>#,##0</c:formatCode>
                <c:ptCount val="3"/>
                <c:pt idx="0">
                  <c:v>52591.95026691564</c:v>
                </c:pt>
                <c:pt idx="1">
                  <c:v>52591.95026691564</c:v>
                </c:pt>
                <c:pt idx="2">
                  <c:v>52591.95026691564</c:v>
                </c:pt>
              </c:numCache>
            </c:numRef>
          </c:val>
          <c:smooth val="0"/>
        </c:ser>
        <c:dLbls>
          <c:showLegendKey val="0"/>
          <c:showVal val="0"/>
          <c:showCatName val="0"/>
          <c:showSerName val="0"/>
          <c:showPercent val="0"/>
          <c:showBubbleSize val="0"/>
        </c:dLbls>
        <c:marker val="1"/>
        <c:smooth val="0"/>
        <c:axId val="-2089070680"/>
        <c:axId val="-2089067384"/>
      </c:lineChart>
      <c:catAx>
        <c:axId val="-208907068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89067384"/>
        <c:crosses val="autoZero"/>
        <c:auto val="1"/>
        <c:lblAlgn val="ctr"/>
        <c:lblOffset val="100"/>
        <c:tickLblSkip val="1"/>
        <c:tickMarkSkip val="1"/>
        <c:noMultiLvlLbl val="0"/>
      </c:catAx>
      <c:valAx>
        <c:axId val="-208906738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89070680"/>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382165605095541"/>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400" b="0" i="0">
                <a:latin typeface="Helvetica Light"/>
                <a:cs typeface="Helvetica Light"/>
              </a:defRPr>
            </a:pPr>
            <a:r>
              <a:rPr lang="en-US" sz="1400" b="0" i="0">
                <a:latin typeface="Helvetica Light"/>
                <a:cs typeface="Helvetica Light"/>
              </a:rPr>
              <a:t>ZA Urban Poor - Baseline Total Income</a:t>
            </a:r>
          </a:p>
        </c:rich>
      </c:tx>
      <c:layout>
        <c:manualLayout>
          <c:xMode val="edge"/>
          <c:yMode val="edge"/>
          <c:x val="0.246303382138332"/>
          <c:y val="0.0145348837209302"/>
        </c:manualLayout>
      </c:layout>
      <c:overlay val="0"/>
      <c:spPr>
        <a:solidFill>
          <a:srgbClr val="FFFFFF"/>
        </a:solidFill>
        <a:ln w="3175" cmpd="sng">
          <a:solidFill>
            <a:srgbClr val="000000"/>
          </a:solidFill>
        </a:ln>
      </c:spPr>
    </c:title>
    <c:autoTitleDeleted val="0"/>
    <c:plotArea>
      <c:layout>
        <c:manualLayout>
          <c:layoutTarget val="inner"/>
          <c:xMode val="edge"/>
          <c:yMode val="edge"/>
          <c:x val="0.120297191111981"/>
          <c:y val="0.0347394540942928"/>
          <c:w val="0.568554963238291"/>
          <c:h val="0.909511084384142"/>
        </c:manualLayout>
      </c:layout>
      <c:barChart>
        <c:barDir val="col"/>
        <c:grouping val="stacked"/>
        <c:varyColors val="0"/>
        <c:ser>
          <c:idx val="1"/>
          <c:order val="0"/>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Income!$B$72:$E$72</c:f>
              <c:numCache>
                <c:formatCode>#,##0</c:formatCode>
                <c:ptCount val="4"/>
                <c:pt idx="0">
                  <c:v>0.0</c:v>
                </c:pt>
                <c:pt idx="1">
                  <c:v>0.0</c:v>
                </c:pt>
                <c:pt idx="2">
                  <c:v>0.0</c:v>
                </c:pt>
                <c:pt idx="3">
                  <c:v>0.0</c:v>
                </c:pt>
              </c:numCache>
            </c:numRef>
          </c:val>
        </c:ser>
        <c:ser>
          <c:idx val="2"/>
          <c:order val="1"/>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Income!$B$73:$E$73</c:f>
              <c:numCache>
                <c:formatCode>#,##0</c:formatCode>
                <c:ptCount val="4"/>
                <c:pt idx="0">
                  <c:v>0.0</c:v>
                </c:pt>
                <c:pt idx="1">
                  <c:v>0.0</c:v>
                </c:pt>
                <c:pt idx="2">
                  <c:v>0.0</c:v>
                </c:pt>
                <c:pt idx="3">
                  <c:v>0.0</c:v>
                </c:pt>
              </c:numCache>
            </c:numRef>
          </c:val>
        </c:ser>
        <c:ser>
          <c:idx val="5"/>
          <c:order val="2"/>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Income!$B$74:$E$74</c:f>
              <c:numCache>
                <c:formatCode>#,##0</c:formatCode>
                <c:ptCount val="4"/>
                <c:pt idx="0">
                  <c:v>0.0</c:v>
                </c:pt>
                <c:pt idx="1">
                  <c:v>0.0</c:v>
                </c:pt>
                <c:pt idx="2">
                  <c:v>0.0</c:v>
                </c:pt>
                <c:pt idx="3">
                  <c:v>0.0</c:v>
                </c:pt>
              </c:numCache>
            </c:numRef>
          </c:val>
        </c:ser>
        <c:ser>
          <c:idx val="7"/>
          <c:order val="3"/>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Income!$B$76:$E$76</c:f>
              <c:numCache>
                <c:formatCode>#,##0</c:formatCode>
                <c:ptCount val="4"/>
                <c:pt idx="0">
                  <c:v>0.0</c:v>
                </c:pt>
                <c:pt idx="1">
                  <c:v>0.0</c:v>
                </c:pt>
                <c:pt idx="2">
                  <c:v>0.0</c:v>
                </c:pt>
                <c:pt idx="3">
                  <c:v>0.0</c:v>
                </c:pt>
              </c:numCache>
            </c:numRef>
          </c:val>
        </c:ser>
        <c:ser>
          <c:idx val="8"/>
          <c:order val="4"/>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Income!$B$77:$E$77</c:f>
              <c:numCache>
                <c:formatCode>#,##0</c:formatCode>
                <c:ptCount val="4"/>
                <c:pt idx="0">
                  <c:v>0.0</c:v>
                </c:pt>
                <c:pt idx="1">
                  <c:v>0.0</c:v>
                </c:pt>
                <c:pt idx="2">
                  <c:v>0.0</c:v>
                </c:pt>
                <c:pt idx="3">
                  <c:v>0.0</c:v>
                </c:pt>
              </c:numCache>
            </c:numRef>
          </c:val>
        </c:ser>
        <c:ser>
          <c:idx val="9"/>
          <c:order val="5"/>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Income!$B$78:$E$78</c:f>
              <c:numCache>
                <c:formatCode>#,##0</c:formatCode>
                <c:ptCount val="4"/>
                <c:pt idx="0">
                  <c:v>6044.226914249948</c:v>
                </c:pt>
                <c:pt idx="1">
                  <c:v>14145.29522618495</c:v>
                </c:pt>
                <c:pt idx="2">
                  <c:v>20839.05100286175</c:v>
                </c:pt>
                <c:pt idx="3">
                  <c:v>29770.07286123108</c:v>
                </c:pt>
              </c:numCache>
            </c:numRef>
          </c:val>
        </c:ser>
        <c:ser>
          <c:idx val="11"/>
          <c:order val="6"/>
          <c:tx>
            <c:strRef>
              <c:f>Income!$A$79</c:f>
              <c:strCache>
                <c:ptCount val="1"/>
                <c:pt idx="0">
                  <c:v>Labour - formal emp</c:v>
                </c:pt>
              </c:strCache>
            </c:strRef>
          </c:tx>
          <c:spPr>
            <a:solidFill>
              <a:srgbClr val="C0504D">
                <a:alpha val="97255"/>
              </a:srgbClr>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Income!$B$79:$E$79</c:f>
              <c:numCache>
                <c:formatCode>#,##0</c:formatCode>
                <c:ptCount val="4"/>
                <c:pt idx="0">
                  <c:v>0.0</c:v>
                </c:pt>
                <c:pt idx="1">
                  <c:v>0.0</c:v>
                </c:pt>
                <c:pt idx="2">
                  <c:v>13531.85130055958</c:v>
                </c:pt>
                <c:pt idx="3">
                  <c:v>34731.75167143626</c:v>
                </c:pt>
              </c:numCache>
            </c:numRef>
          </c:val>
        </c:ser>
        <c:ser>
          <c:idx val="0"/>
          <c:order val="7"/>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Income!$B$80:$E$80</c:f>
              <c:numCache>
                <c:formatCode>#,##0</c:formatCode>
                <c:ptCount val="4"/>
                <c:pt idx="0">
                  <c:v>0.0</c:v>
                </c:pt>
                <c:pt idx="1">
                  <c:v>0.0</c:v>
                </c:pt>
                <c:pt idx="2">
                  <c:v>0.0</c:v>
                </c:pt>
                <c:pt idx="3">
                  <c:v>0.0</c:v>
                </c:pt>
              </c:numCache>
            </c:numRef>
          </c:val>
        </c:ser>
        <c:ser>
          <c:idx val="15"/>
          <c:order val="8"/>
          <c:tx>
            <c:strRef>
              <c:f>Income!$A$81</c:f>
              <c:strCache>
                <c:ptCount val="1"/>
                <c:pt idx="0">
                  <c:v>Self - employment</c:v>
                </c:pt>
              </c:strCache>
            </c:strRef>
          </c:tx>
          <c:spPr>
            <a:solidFill>
              <a:srgbClr val="D3BBD8"/>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Income!$B$81:$E$81</c:f>
              <c:numCache>
                <c:formatCode>#,##0</c:formatCode>
                <c:ptCount val="4"/>
                <c:pt idx="0">
                  <c:v>3518.281338145492</c:v>
                </c:pt>
                <c:pt idx="1">
                  <c:v>8209.32312233948</c:v>
                </c:pt>
                <c:pt idx="2">
                  <c:v>10554.84401443647</c:v>
                </c:pt>
                <c:pt idx="3">
                  <c:v>14289.63497339092</c:v>
                </c:pt>
              </c:numCache>
            </c:numRef>
          </c:val>
        </c:ser>
        <c:ser>
          <c:idx val="3"/>
          <c:order val="9"/>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Income!$B$82:$E$82</c:f>
              <c:numCache>
                <c:formatCode>#,##0</c:formatCode>
                <c:ptCount val="4"/>
                <c:pt idx="0">
                  <c:v>0.0</c:v>
                </c:pt>
                <c:pt idx="1">
                  <c:v>4239.980074175336</c:v>
                </c:pt>
                <c:pt idx="2">
                  <c:v>7036.562676290984</c:v>
                </c:pt>
                <c:pt idx="3">
                  <c:v>8931.021858369327</c:v>
                </c:pt>
              </c:numCache>
            </c:numRef>
          </c:val>
        </c:ser>
        <c:ser>
          <c:idx val="4"/>
          <c:order val="10"/>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Income!$B$83:$E$83</c:f>
              <c:numCache>
                <c:formatCode>#,##0</c:formatCode>
                <c:ptCount val="4"/>
                <c:pt idx="0">
                  <c:v>1220.998996116473</c:v>
                </c:pt>
                <c:pt idx="1">
                  <c:v>1220.998996116473</c:v>
                </c:pt>
                <c:pt idx="2">
                  <c:v>1220.998996116472</c:v>
                </c:pt>
                <c:pt idx="3">
                  <c:v>1220.998996116473</c:v>
                </c:pt>
              </c:numCache>
            </c:numRef>
          </c:val>
        </c:ser>
        <c:ser>
          <c:idx val="6"/>
          <c:order val="11"/>
          <c:tx>
            <c:strRef>
              <c:f>Income!$A$84</c:f>
              <c:strCache>
                <c:ptCount val="1"/>
                <c:pt idx="0">
                  <c:v>Food transfer - gifts</c:v>
                </c:pt>
              </c:strCache>
            </c:strRef>
          </c:tx>
          <c:spPr>
            <a:solidFill>
              <a:srgbClr val="B9CDE5"/>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Income!$B$84:$E$84</c:f>
              <c:numCache>
                <c:formatCode>#,##0</c:formatCode>
                <c:ptCount val="4"/>
                <c:pt idx="0">
                  <c:v>0.0</c:v>
                </c:pt>
                <c:pt idx="1">
                  <c:v>0.0</c:v>
                </c:pt>
                <c:pt idx="2">
                  <c:v>0.0</c:v>
                </c:pt>
                <c:pt idx="3">
                  <c:v>0.0</c:v>
                </c:pt>
              </c:numCache>
            </c:numRef>
          </c:val>
        </c:ser>
        <c:ser>
          <c:idx val="10"/>
          <c:order val="12"/>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Income!$B$85:$E$85</c:f>
              <c:numCache>
                <c:formatCode>#,##0</c:formatCode>
                <c:ptCount val="4"/>
                <c:pt idx="0">
                  <c:v>15408.26801423718</c:v>
                </c:pt>
                <c:pt idx="1">
                  <c:v>15408.26801423718</c:v>
                </c:pt>
                <c:pt idx="2">
                  <c:v>4582.786973789511</c:v>
                </c:pt>
                <c:pt idx="3">
                  <c:v>0.0</c:v>
                </c:pt>
              </c:numCache>
            </c:numRef>
          </c:val>
        </c:ser>
        <c:ser>
          <c:idx val="12"/>
          <c:order val="13"/>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Income!$B$71:$E$71</c:f>
              <c:strCache>
                <c:ptCount val="4"/>
                <c:pt idx="0">
                  <c:v>Baseline: Q1</c:v>
                </c:pt>
                <c:pt idx="1">
                  <c:v>Baseline: Q2</c:v>
                </c:pt>
                <c:pt idx="2">
                  <c:v>Baseline: Q3</c:v>
                </c:pt>
                <c:pt idx="3">
                  <c:v>Baseline: Q4</c:v>
                </c:pt>
              </c:strCache>
            </c:strRef>
          </c:cat>
          <c:val>
            <c:numRef>
              <c:f>Income!$B$86:$E$86</c:f>
              <c:numCache>
                <c:formatCode>#,##0</c:formatCode>
                <c:ptCount val="4"/>
                <c:pt idx="0">
                  <c:v>3825.003300958176</c:v>
                </c:pt>
                <c:pt idx="1">
                  <c:v>2616.157918108186</c:v>
                </c:pt>
                <c:pt idx="2">
                  <c:v>3518.281338145491</c:v>
                </c:pt>
                <c:pt idx="3">
                  <c:v>4510.617100186527</c:v>
                </c:pt>
              </c:numCache>
            </c:numRef>
          </c:val>
        </c:ser>
        <c:ser>
          <c:idx val="17"/>
          <c:order val="14"/>
          <c:tx>
            <c:strRef>
              <c:f>Income!$A$87</c:f>
              <c:strCache>
                <c:ptCount val="1"/>
                <c:pt idx="0">
                  <c:v>Other</c:v>
                </c:pt>
              </c:strCache>
            </c:strRef>
          </c:tx>
          <c:spPr>
            <a:solidFill>
              <a:srgbClr val="948A54"/>
            </a:solidFill>
            <a:ln w="3175" cmpd="sng">
              <a:solidFill>
                <a:schemeClr val="tx1"/>
              </a:solidFill>
            </a:ln>
          </c:spPr>
          <c:invertIfNegative val="0"/>
          <c:cat>
            <c:strRef>
              <c:f>Income!$B$71:$E$71</c:f>
              <c:strCache>
                <c:ptCount val="4"/>
                <c:pt idx="0">
                  <c:v>Baseline: Q1</c:v>
                </c:pt>
                <c:pt idx="1">
                  <c:v>Baseline: Q2</c:v>
                </c:pt>
                <c:pt idx="2">
                  <c:v>Baseline: Q3</c:v>
                </c:pt>
                <c:pt idx="3">
                  <c:v>Baseline: Q4</c:v>
                </c:pt>
              </c:strCache>
            </c:strRef>
          </c:cat>
          <c:val>
            <c:numRef>
              <c:f>Income!$B$87:$E$87</c:f>
              <c:numCache>
                <c:formatCode>#,##0</c:formatCode>
                <c:ptCount val="4"/>
                <c:pt idx="0">
                  <c:v>0.0</c:v>
                </c:pt>
                <c:pt idx="1">
                  <c:v>0.0</c:v>
                </c:pt>
                <c:pt idx="2">
                  <c:v>0.0</c:v>
                </c:pt>
                <c:pt idx="3">
                  <c:v>0.0</c:v>
                </c:pt>
              </c:numCache>
            </c:numRef>
          </c:val>
        </c:ser>
        <c:dLbls>
          <c:showLegendKey val="0"/>
          <c:showVal val="0"/>
          <c:showCatName val="0"/>
          <c:showSerName val="0"/>
          <c:showPercent val="0"/>
          <c:showBubbleSize val="0"/>
        </c:dLbls>
        <c:gapWidth val="150"/>
        <c:overlap val="100"/>
        <c:axId val="2112517016"/>
        <c:axId val="2065089160"/>
      </c:barChart>
      <c:lineChart>
        <c:grouping val="standard"/>
        <c:varyColors val="0"/>
        <c:ser>
          <c:idx val="13"/>
          <c:order val="15"/>
          <c:tx>
            <c:strRef>
              <c:f>Income!$A$89</c:f>
              <c:strCache>
                <c:ptCount val="1"/>
                <c:pt idx="0">
                  <c:v>Food Poverty line</c:v>
                </c:pt>
              </c:strCache>
            </c:strRef>
          </c:tx>
          <c:spPr>
            <a:ln w="19050">
              <a:solidFill>
                <a:srgbClr val="DD0806"/>
              </a:solidFill>
              <a:prstDash val="solid"/>
            </a:ln>
          </c:spPr>
          <c:marker>
            <c:symbol val="none"/>
          </c:marker>
          <c:cat>
            <c:strRef>
              <c:f>Income!$B$71:$E$71</c:f>
              <c:strCache>
                <c:ptCount val="4"/>
                <c:pt idx="0">
                  <c:v>Baseline: Q1</c:v>
                </c:pt>
                <c:pt idx="1">
                  <c:v>Baseline: Q2</c:v>
                </c:pt>
                <c:pt idx="2">
                  <c:v>Baseline: Q3</c:v>
                </c:pt>
                <c:pt idx="3">
                  <c:v>Baseline: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4"/>
          <c:order val="16"/>
          <c:tx>
            <c:strRef>
              <c:f>Income!$A$90</c:f>
              <c:strCache>
                <c:ptCount val="1"/>
                <c:pt idx="0">
                  <c:v>Lower Bound Poverty line</c:v>
                </c:pt>
              </c:strCache>
            </c:strRef>
          </c:tx>
          <c:spPr>
            <a:ln w="22225">
              <a:solidFill>
                <a:srgbClr val="FF0000"/>
              </a:solidFill>
              <a:prstDash val="dash"/>
            </a:ln>
          </c:spPr>
          <c:marker>
            <c:symbol val="none"/>
          </c:marker>
          <c:cat>
            <c:strRef>
              <c:f>Income!$B$71:$E$71</c:f>
              <c:strCache>
                <c:ptCount val="4"/>
                <c:pt idx="0">
                  <c:v>Baseline: Q1</c:v>
                </c:pt>
                <c:pt idx="1">
                  <c:v>Baseline: Q2</c:v>
                </c:pt>
                <c:pt idx="2">
                  <c:v>Baseline: Q3</c:v>
                </c:pt>
                <c:pt idx="3">
                  <c:v>Baseline: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6"/>
          <c:order val="17"/>
          <c:tx>
            <c:strRef>
              <c:f>Income!$A$91</c:f>
              <c:strCache>
                <c:ptCount val="1"/>
                <c:pt idx="0">
                  <c:v>Upper Bound Poverty line</c:v>
                </c:pt>
              </c:strCache>
            </c:strRef>
          </c:tx>
          <c:spPr>
            <a:ln w="22225">
              <a:solidFill>
                <a:srgbClr val="723F95"/>
              </a:solidFill>
              <a:prstDash val="dash"/>
            </a:ln>
          </c:spPr>
          <c:marker>
            <c:symbol val="none"/>
          </c:marker>
          <c:cat>
            <c:strRef>
              <c:f>Income!$B$71:$E$71</c:f>
              <c:strCache>
                <c:ptCount val="4"/>
                <c:pt idx="0">
                  <c:v>Baseline: Q1</c:v>
                </c:pt>
                <c:pt idx="1">
                  <c:v>Baseline: Q2</c:v>
                </c:pt>
                <c:pt idx="2">
                  <c:v>Baseline: Q3</c:v>
                </c:pt>
                <c:pt idx="3">
                  <c:v>Baseline: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dLbls>
          <c:showLegendKey val="0"/>
          <c:showVal val="0"/>
          <c:showCatName val="0"/>
          <c:showSerName val="0"/>
          <c:showPercent val="0"/>
          <c:showBubbleSize val="0"/>
        </c:dLbls>
        <c:marker val="1"/>
        <c:smooth val="0"/>
        <c:axId val="2112517016"/>
        <c:axId val="2065089160"/>
      </c:lineChart>
      <c:catAx>
        <c:axId val="2112517016"/>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65089160"/>
        <c:crosses val="autoZero"/>
        <c:auto val="1"/>
        <c:lblAlgn val="ctr"/>
        <c:lblOffset val="100"/>
        <c:tickLblSkip val="1"/>
        <c:tickMarkSkip val="1"/>
        <c:noMultiLvlLbl val="0"/>
      </c:catAx>
      <c:valAx>
        <c:axId val="206508916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Annual total income (ZAR)</a:t>
                </a:r>
              </a:p>
            </c:rich>
          </c:tx>
          <c:layout>
            <c:manualLayout>
              <c:xMode val="edge"/>
              <c:yMode val="edge"/>
              <c:x val="0.0113379412094873"/>
              <c:y val="0.285000501529665"/>
            </c:manualLayout>
          </c:layout>
          <c:overlay val="0"/>
          <c:spPr>
            <a:noFill/>
            <a:ln w="25400">
              <a:noFill/>
            </a:ln>
          </c:spPr>
        </c:title>
        <c:numFmt formatCode="#,##0" sourceLinked="0"/>
        <c:majorTickMark val="out"/>
        <c:minorTickMark val="none"/>
        <c:tickLblPos val="nextTo"/>
        <c:spPr>
          <a:ln w="6350" cmpd="sng">
            <a:solidFill>
              <a:schemeClr val="tx1"/>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2517016"/>
        <c:crosses val="autoZero"/>
        <c:crossBetween val="between"/>
      </c:valAx>
      <c:spPr>
        <a:solidFill>
          <a:srgbClr val="FFFFFF"/>
        </a:solidFill>
        <a:ln w="3175">
          <a:solidFill>
            <a:srgbClr val="000000"/>
          </a:solidFill>
          <a:prstDash val="solid"/>
        </a:ln>
      </c:spPr>
    </c:plotArea>
    <c:legend>
      <c:legendPos val="r"/>
      <c:layout>
        <c:manualLayout>
          <c:xMode val="edge"/>
          <c:yMode val="edge"/>
          <c:x val="0.686354859919496"/>
          <c:y val="0.0905422541659037"/>
          <c:w val="0.278513719389964"/>
          <c:h val="0.780701794543124"/>
        </c:manualLayout>
      </c:layout>
      <c:overlay val="0"/>
      <c:spPr>
        <a:noFill/>
        <a:ln w="3175" cmpd="sng">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chemeClr val="tx1"/>
      </a:solidFill>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1400" b="0" i="0">
                <a:latin typeface="Helvetica Neue Light"/>
                <a:cs typeface="Helvetica Neue Light"/>
              </a:defRPr>
            </a:pPr>
            <a:r>
              <a:rPr lang="en-US" sz="1400" b="0" i="0">
                <a:latin typeface="Helvetica Neue Light"/>
                <a:cs typeface="Helvetica Neue Light"/>
              </a:rPr>
              <a:t>Maize Meal - 5kg</a:t>
            </a:r>
          </a:p>
        </c:rich>
      </c:tx>
      <c:layout>
        <c:manualLayout>
          <c:xMode val="edge"/>
          <c:yMode val="edge"/>
          <c:x val="0.350026718570291"/>
          <c:y val="0.0118110236220472"/>
        </c:manualLayout>
      </c:layout>
      <c:overlay val="1"/>
    </c:title>
    <c:autoTitleDeleted val="0"/>
    <c:plotArea>
      <c:layout>
        <c:manualLayout>
          <c:layoutTarget val="inner"/>
          <c:xMode val="edge"/>
          <c:yMode val="edge"/>
          <c:x val="0.0994962399363001"/>
          <c:y val="0.118110236220472"/>
          <c:w val="0.665672299389543"/>
          <c:h val="0.782099944199888"/>
        </c:manualLayout>
      </c:layout>
      <c:lineChart>
        <c:grouping val="standard"/>
        <c:varyColors val="0"/>
        <c:ser>
          <c:idx val="0"/>
          <c:order val="0"/>
          <c:tx>
            <c:strRef>
              <c:f>Sheet1!$A$3</c:f>
              <c:strCache>
                <c:ptCount val="1"/>
                <c:pt idx="0">
                  <c:v>2013-2014</c:v>
                </c:pt>
              </c:strCache>
            </c:strRef>
          </c:tx>
          <c:marker>
            <c:symbol val="diamond"/>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Sheet1!$C$3:$O$3</c:f>
              <c:numCache>
                <c:formatCode>General</c:formatCode>
                <c:ptCount val="13"/>
                <c:pt idx="0">
                  <c:v>30.32</c:v>
                </c:pt>
                <c:pt idx="1">
                  <c:v>29.96</c:v>
                </c:pt>
                <c:pt idx="2">
                  <c:v>29.69</c:v>
                </c:pt>
                <c:pt idx="3">
                  <c:v>30.54</c:v>
                </c:pt>
                <c:pt idx="4">
                  <c:v>30.95</c:v>
                </c:pt>
                <c:pt idx="5">
                  <c:v>31.89</c:v>
                </c:pt>
                <c:pt idx="6">
                  <c:v>31.57</c:v>
                </c:pt>
                <c:pt idx="7">
                  <c:v>30.73</c:v>
                </c:pt>
                <c:pt idx="8">
                  <c:v>30.47</c:v>
                </c:pt>
                <c:pt idx="9">
                  <c:v>31.68</c:v>
                </c:pt>
                <c:pt idx="10">
                  <c:v>33.22</c:v>
                </c:pt>
                <c:pt idx="11">
                  <c:v>34.68</c:v>
                </c:pt>
                <c:pt idx="12" formatCode="0.00">
                  <c:v>35.62</c:v>
                </c:pt>
              </c:numCache>
            </c:numRef>
          </c:val>
          <c:smooth val="0"/>
        </c:ser>
        <c:ser>
          <c:idx val="1"/>
          <c:order val="1"/>
          <c:tx>
            <c:strRef>
              <c:f>Sheet1!$A$4</c:f>
              <c:strCache>
                <c:ptCount val="1"/>
                <c:pt idx="0">
                  <c:v>2014-2015</c:v>
                </c:pt>
              </c:strCache>
            </c:strRef>
          </c:tx>
          <c:marker>
            <c:symbol val="squar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Sheet1!$C$4:$O$4</c:f>
              <c:numCache>
                <c:formatCode>0.00</c:formatCode>
                <c:ptCount val="13"/>
                <c:pt idx="0">
                  <c:v>35.62</c:v>
                </c:pt>
                <c:pt idx="1">
                  <c:v>34.71</c:v>
                </c:pt>
                <c:pt idx="2">
                  <c:v>35.43</c:v>
                </c:pt>
                <c:pt idx="3">
                  <c:v>34.53</c:v>
                </c:pt>
                <c:pt idx="4">
                  <c:v>33.5</c:v>
                </c:pt>
                <c:pt idx="5">
                  <c:v>33.23</c:v>
                </c:pt>
                <c:pt idx="6">
                  <c:v>31.93</c:v>
                </c:pt>
                <c:pt idx="7">
                  <c:v>31.87</c:v>
                </c:pt>
                <c:pt idx="8">
                  <c:v>32.14</c:v>
                </c:pt>
                <c:pt idx="9">
                  <c:v>33.73</c:v>
                </c:pt>
                <c:pt idx="10">
                  <c:v>33.15</c:v>
                </c:pt>
                <c:pt idx="11">
                  <c:v>33.17</c:v>
                </c:pt>
                <c:pt idx="12">
                  <c:v>37.19</c:v>
                </c:pt>
              </c:numCache>
            </c:numRef>
          </c:val>
          <c:smooth val="0"/>
        </c:ser>
        <c:ser>
          <c:idx val="2"/>
          <c:order val="2"/>
          <c:tx>
            <c:strRef>
              <c:f>Sheet1!$A$5</c:f>
              <c:strCache>
                <c:ptCount val="1"/>
                <c:pt idx="0">
                  <c:v>2015-2016</c:v>
                </c:pt>
              </c:strCache>
            </c:strRef>
          </c:tx>
          <c:marker>
            <c:symbol val="triangle"/>
            <c:size val="9"/>
          </c:marke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Sheet1!$C$5:$O$5</c:f>
              <c:numCache>
                <c:formatCode>0.00</c:formatCode>
                <c:ptCount val="13"/>
                <c:pt idx="0">
                  <c:v>37.19</c:v>
                </c:pt>
                <c:pt idx="1">
                  <c:v>35.88</c:v>
                </c:pt>
                <c:pt idx="2">
                  <c:v>36.39</c:v>
                </c:pt>
                <c:pt idx="3">
                  <c:v>37.71</c:v>
                </c:pt>
                <c:pt idx="4">
                  <c:v>38.08</c:v>
                </c:pt>
                <c:pt idx="5">
                  <c:v>37.77</c:v>
                </c:pt>
                <c:pt idx="6">
                  <c:v>38.02</c:v>
                </c:pt>
                <c:pt idx="7">
                  <c:v>37.74</c:v>
                </c:pt>
                <c:pt idx="8">
                  <c:v>38.88</c:v>
                </c:pt>
                <c:pt idx="9">
                  <c:v>41.31</c:v>
                </c:pt>
                <c:pt idx="10">
                  <c:v>41.63444601430478</c:v>
                </c:pt>
                <c:pt idx="11">
                  <c:v>42.0981782420189</c:v>
                </c:pt>
                <c:pt idx="12">
                  <c:v>43.6589556708214</c:v>
                </c:pt>
              </c:numCache>
            </c:numRef>
          </c:val>
          <c:smooth val="0"/>
        </c:ser>
        <c:ser>
          <c:idx val="3"/>
          <c:order val="3"/>
          <c:tx>
            <c:strRef>
              <c:f>Sheet1!$A$7</c:f>
              <c:strCache>
                <c:ptCount val="1"/>
                <c:pt idx="0">
                  <c:v>2016-2017</c:v>
                </c:pt>
              </c:strCache>
            </c:strRef>
          </c:tx>
          <c:spPr>
            <a:ln>
              <a:prstDash val="sysDash"/>
            </a:ln>
          </c:spPr>
          <c:dPt>
            <c:idx val="0"/>
            <c:marker>
              <c:symbol val="none"/>
            </c:marker>
            <c:bubble3D val="0"/>
          </c:dPt>
          <c:cat>
            <c:strRef>
              <c:f>Sheet1!$C$2:$O$2</c:f>
              <c:strCache>
                <c:ptCount val="13"/>
                <c:pt idx="0">
                  <c:v>Apr</c:v>
                </c:pt>
                <c:pt idx="1">
                  <c:v>May</c:v>
                </c:pt>
                <c:pt idx="2">
                  <c:v>Jun</c:v>
                </c:pt>
                <c:pt idx="3">
                  <c:v>Jul</c:v>
                </c:pt>
                <c:pt idx="4">
                  <c:v>Aug</c:v>
                </c:pt>
                <c:pt idx="5">
                  <c:v>Sep</c:v>
                </c:pt>
                <c:pt idx="6">
                  <c:v>Oct</c:v>
                </c:pt>
                <c:pt idx="7">
                  <c:v>Nov</c:v>
                </c:pt>
                <c:pt idx="8">
                  <c:v>Dec</c:v>
                </c:pt>
                <c:pt idx="9">
                  <c:v>Jan</c:v>
                </c:pt>
                <c:pt idx="10">
                  <c:v>Feb</c:v>
                </c:pt>
                <c:pt idx="11">
                  <c:v>Mar</c:v>
                </c:pt>
                <c:pt idx="12">
                  <c:v>Apr</c:v>
                </c:pt>
              </c:strCache>
            </c:strRef>
          </c:cat>
          <c:val>
            <c:numRef>
              <c:f>Sheet1!$C$7:$O$7</c:f>
              <c:numCache>
                <c:formatCode>General</c:formatCode>
                <c:ptCount val="13"/>
                <c:pt idx="0" formatCode="0.00">
                  <c:v>47.30491170944119</c:v>
                </c:pt>
                <c:pt idx="1">
                  <c:v>50.55</c:v>
                </c:pt>
                <c:pt idx="2">
                  <c:v>50.87788413875542</c:v>
                </c:pt>
                <c:pt idx="3">
                  <c:v>51.3803117426606</c:v>
                </c:pt>
                <c:pt idx="4">
                  <c:v>51.29563189345348</c:v>
                </c:pt>
                <c:pt idx="5">
                  <c:v>51.47736089433749</c:v>
                </c:pt>
                <c:pt idx="6">
                  <c:v>50.92994086135064</c:v>
                </c:pt>
                <c:pt idx="7">
                  <c:v>50.47346605954933</c:v>
                </c:pt>
                <c:pt idx="8">
                  <c:v>50.85476542260394</c:v>
                </c:pt>
                <c:pt idx="9">
                  <c:v>52.78320680227417</c:v>
                </c:pt>
                <c:pt idx="10">
                  <c:v>53.19776262578476</c:v>
                </c:pt>
                <c:pt idx="11">
                  <c:v>53.79028923136</c:v>
                </c:pt>
                <c:pt idx="12">
                  <c:v>55.78454819521389</c:v>
                </c:pt>
              </c:numCache>
            </c:numRef>
          </c:val>
          <c:smooth val="0"/>
        </c:ser>
        <c:dLbls>
          <c:showLegendKey val="0"/>
          <c:showVal val="0"/>
          <c:showCatName val="0"/>
          <c:showSerName val="0"/>
          <c:showPercent val="0"/>
          <c:showBubbleSize val="0"/>
        </c:dLbls>
        <c:marker val="1"/>
        <c:smooth val="0"/>
        <c:axId val="-2050726872"/>
        <c:axId val="-2050723576"/>
      </c:lineChart>
      <c:catAx>
        <c:axId val="-2050726872"/>
        <c:scaling>
          <c:orientation val="minMax"/>
        </c:scaling>
        <c:delete val="0"/>
        <c:axPos val="b"/>
        <c:numFmt formatCode="0.00" sourceLinked="1"/>
        <c:majorTickMark val="out"/>
        <c:minorTickMark val="none"/>
        <c:tickLblPos val="nextTo"/>
        <c:txPr>
          <a:bodyPr/>
          <a:lstStyle/>
          <a:p>
            <a:pPr>
              <a:defRPr b="0" i="0">
                <a:latin typeface="Helvetica Neue Light"/>
                <a:cs typeface="Helvetica Neue Light"/>
              </a:defRPr>
            </a:pPr>
            <a:endParaRPr lang="en-US"/>
          </a:p>
        </c:txPr>
        <c:crossAx val="-2050723576"/>
        <c:crosses val="autoZero"/>
        <c:auto val="1"/>
        <c:lblAlgn val="ctr"/>
        <c:lblOffset val="100"/>
        <c:noMultiLvlLbl val="0"/>
      </c:catAx>
      <c:valAx>
        <c:axId val="-2050723576"/>
        <c:scaling>
          <c:orientation val="minMax"/>
          <c:min val="26.0"/>
        </c:scaling>
        <c:delete val="0"/>
        <c:axPos val="l"/>
        <c:majorGridlines/>
        <c:numFmt formatCode="General" sourceLinked="1"/>
        <c:majorTickMark val="out"/>
        <c:minorTickMark val="none"/>
        <c:tickLblPos val="nextTo"/>
        <c:txPr>
          <a:bodyPr/>
          <a:lstStyle/>
          <a:p>
            <a:pPr>
              <a:defRPr b="0" i="0">
                <a:latin typeface="Helvetica Neue Light"/>
                <a:cs typeface="Helvetica Neue Light"/>
              </a:defRPr>
            </a:pPr>
            <a:endParaRPr lang="en-US"/>
          </a:p>
        </c:txPr>
        <c:crossAx val="-2050726872"/>
        <c:crosses val="autoZero"/>
        <c:crossBetween val="between"/>
      </c:valAx>
    </c:plotArea>
    <c:legend>
      <c:legendPos val="r"/>
      <c:layout/>
      <c:overlay val="0"/>
      <c:txPr>
        <a:bodyPr/>
        <a:lstStyle/>
        <a:p>
          <a:pPr>
            <a:defRPr b="0" i="0">
              <a:latin typeface="Helvetica Neue Light"/>
              <a:cs typeface="Helvetica Neue Light"/>
            </a:defRPr>
          </a:pPr>
          <a:endParaRPr lang="en-US"/>
        </a:p>
      </c:txPr>
    </c:legend>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ZAKHC </a:t>
            </a:r>
            <a:r>
              <a:rPr lang="mr-IN" sz="1300" b="0" i="0" dirty="0" smtClean="0">
                <a:latin typeface="Helvetica Light"/>
                <a:cs typeface="Helvetica Light"/>
              </a:rPr>
              <a:t>–</a:t>
            </a:r>
            <a:r>
              <a:rPr lang="en-US" sz="1300" b="0" i="0" dirty="0" smtClean="0">
                <a:latin typeface="Helvetica Light"/>
                <a:cs typeface="Helvetica Light"/>
              </a:rPr>
              <a:t> Drought Area </a:t>
            </a:r>
            <a:r>
              <a:rPr lang="en-US" sz="1300" b="0" i="0" dirty="0">
                <a:latin typeface="Helvetica Light"/>
                <a:cs typeface="Helvetica Light"/>
              </a:rPr>
              <a:t>with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Income!$B$102:$I$102</c:f>
              <c:numCache>
                <c:formatCode>#,##0</c:formatCode>
                <c:ptCount val="8"/>
                <c:pt idx="0">
                  <c:v>984.254455906166</c:v>
                </c:pt>
                <c:pt idx="1">
                  <c:v>2704.266735645449</c:v>
                </c:pt>
                <c:pt idx="2">
                  <c:v>2492.85719023268</c:v>
                </c:pt>
                <c:pt idx="3">
                  <c:v>1745.920634604798</c:v>
                </c:pt>
                <c:pt idx="4">
                  <c:v>414.0773225620311</c:v>
                </c:pt>
                <c:pt idx="5">
                  <c:v>1305.918536947162</c:v>
                </c:pt>
                <c:pt idx="6">
                  <c:v>5379.225145642626</c:v>
                </c:pt>
                <c:pt idx="7">
                  <c:v>896.0397790998251</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Income!$B$103:$I$103</c:f>
              <c:numCache>
                <c:formatCode>#,##0</c:formatCode>
                <c:ptCount val="8"/>
                <c:pt idx="0">
                  <c:v>0.0</c:v>
                </c:pt>
                <c:pt idx="1">
                  <c:v>1660.0</c:v>
                </c:pt>
                <c:pt idx="2">
                  <c:v>25314.28571428571</c:v>
                </c:pt>
                <c:pt idx="3">
                  <c:v>10032.0</c:v>
                </c:pt>
                <c:pt idx="4">
                  <c:v>0.0</c:v>
                </c:pt>
                <c:pt idx="5">
                  <c:v>444.2485180890382</c:v>
                </c:pt>
                <c:pt idx="6">
                  <c:v>5795.895241262886</c:v>
                </c:pt>
                <c:pt idx="7">
                  <c:v>3250.952751554597</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Income!$B$104:$I$104</c:f>
              <c:numCache>
                <c:formatCode>#,##0</c:formatCode>
                <c:ptCount val="8"/>
                <c:pt idx="0">
                  <c:v>119.1850081059545</c:v>
                </c:pt>
                <c:pt idx="1">
                  <c:v>570.4354852515507</c:v>
                </c:pt>
                <c:pt idx="2">
                  <c:v>1656.364147132637</c:v>
                </c:pt>
                <c:pt idx="3">
                  <c:v>2032.202121774313</c:v>
                </c:pt>
                <c:pt idx="4">
                  <c:v>39.33105267496497</c:v>
                </c:pt>
                <c:pt idx="5">
                  <c:v>188.2437101330117</c:v>
                </c:pt>
                <c:pt idx="6">
                  <c:v>546.6001685537702</c:v>
                </c:pt>
                <c:pt idx="7">
                  <c:v>670.6267001855233</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Income!$B$106:$I$106</c:f>
              <c:numCache>
                <c:formatCode>#,##0</c:formatCode>
                <c:ptCount val="8"/>
                <c:pt idx="0">
                  <c:v>1285.714285714286</c:v>
                </c:pt>
                <c:pt idx="1">
                  <c:v>9750.0</c:v>
                </c:pt>
                <c:pt idx="2">
                  <c:v>28457.14285714286</c:v>
                </c:pt>
                <c:pt idx="3">
                  <c:v>32750.0</c:v>
                </c:pt>
                <c:pt idx="4">
                  <c:v>758.5714285714286</c:v>
                </c:pt>
                <c:pt idx="5">
                  <c:v>5075.860807619005</c:v>
                </c:pt>
                <c:pt idx="6">
                  <c:v>19982.21500621756</c:v>
                </c:pt>
                <c:pt idx="7">
                  <c:v>19378.50914379836</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Income!$B$108:$I$108</c:f>
              <c:numCache>
                <c:formatCode>#,##0</c:formatCode>
                <c:ptCount val="8"/>
                <c:pt idx="0">
                  <c:v>7428.571428571428</c:v>
                </c:pt>
                <c:pt idx="1">
                  <c:v>4960.0</c:v>
                </c:pt>
                <c:pt idx="2">
                  <c:v>21942.85714285714</c:v>
                </c:pt>
                <c:pt idx="3">
                  <c:v>0.0</c:v>
                </c:pt>
                <c:pt idx="4">
                  <c:v>4122.857142857143</c:v>
                </c:pt>
                <c:pt idx="5">
                  <c:v>2752.800000000001</c:v>
                </c:pt>
                <c:pt idx="6">
                  <c:v>10357.02857142857</c:v>
                </c:pt>
                <c:pt idx="7">
                  <c:v>0.0</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Income!$B$109:$I$109</c:f>
              <c:numCache>
                <c:formatCode>#,##0</c:formatCode>
                <c:ptCount val="8"/>
                <c:pt idx="0">
                  <c:v>0.0</c:v>
                </c:pt>
                <c:pt idx="1">
                  <c:v>0.0</c:v>
                </c:pt>
                <c:pt idx="2">
                  <c:v>0.0</c:v>
                </c:pt>
                <c:pt idx="3">
                  <c:v>75600.0</c:v>
                </c:pt>
                <c:pt idx="4">
                  <c:v>0.0</c:v>
                </c:pt>
                <c:pt idx="5">
                  <c:v>0.0</c:v>
                </c:pt>
                <c:pt idx="6">
                  <c:v>0.0</c:v>
                </c:pt>
                <c:pt idx="7">
                  <c:v>35683.2</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Income!$B$110:$I$110</c:f>
              <c:numCache>
                <c:formatCode>#,##0</c:formatCode>
                <c:ptCount val="8"/>
                <c:pt idx="0">
                  <c:v>0.0</c:v>
                </c:pt>
                <c:pt idx="1">
                  <c:v>14916.0</c:v>
                </c:pt>
                <c:pt idx="2">
                  <c:v>0.0</c:v>
                </c:pt>
                <c:pt idx="3">
                  <c:v>0.0</c:v>
                </c:pt>
                <c:pt idx="4">
                  <c:v>0.0</c:v>
                </c:pt>
                <c:pt idx="5">
                  <c:v>17600.88</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val>
            <c:numRef>
              <c:f>Income!$B$111:$I$111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Income!$B$112:$I$112</c:f>
              <c:numCache>
                <c:formatCode>#,##0</c:formatCode>
                <c:ptCount val="8"/>
                <c:pt idx="0">
                  <c:v>0.0</c:v>
                </c:pt>
                <c:pt idx="1">
                  <c:v>0.0</c:v>
                </c:pt>
                <c:pt idx="2">
                  <c:v>8708.57142857143</c:v>
                </c:pt>
                <c:pt idx="3">
                  <c:v>62700.0</c:v>
                </c:pt>
                <c:pt idx="4">
                  <c:v>0.0</c:v>
                </c:pt>
                <c:pt idx="5">
                  <c:v>0.0</c:v>
                </c:pt>
                <c:pt idx="6">
                  <c:v>10276.11428571429</c:v>
                </c:pt>
                <c:pt idx="7">
                  <c:v>59188.8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Income!$B$113:$I$113</c:f>
              <c:numCache>
                <c:formatCode>#,##0</c:formatCode>
                <c:ptCount val="8"/>
                <c:pt idx="0">
                  <c:v>1401.310691241349</c:v>
                </c:pt>
                <c:pt idx="1">
                  <c:v>1401.310691241349</c:v>
                </c:pt>
                <c:pt idx="2">
                  <c:v>1401.310691241349</c:v>
                </c:pt>
                <c:pt idx="3">
                  <c:v>0.0</c:v>
                </c:pt>
                <c:pt idx="4">
                  <c:v>2312.162640548226</c:v>
                </c:pt>
                <c:pt idx="5">
                  <c:v>2312.162640548226</c:v>
                </c:pt>
                <c:pt idx="6">
                  <c:v>2312.162640548226</c:v>
                </c:pt>
                <c:pt idx="7">
                  <c:v>0.0</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Income!$B$115:$I$115</c:f>
              <c:numCache>
                <c:formatCode>#,##0</c:formatCode>
                <c:ptCount val="8"/>
                <c:pt idx="0">
                  <c:v>23108.57142857143</c:v>
                </c:pt>
                <c:pt idx="1">
                  <c:v>22020.0</c:v>
                </c:pt>
                <c:pt idx="2">
                  <c:v>0.0</c:v>
                </c:pt>
                <c:pt idx="3">
                  <c:v>7620.0</c:v>
                </c:pt>
                <c:pt idx="4">
                  <c:v>27268.11428571429</c:v>
                </c:pt>
                <c:pt idx="5">
                  <c:v>25983.6</c:v>
                </c:pt>
                <c:pt idx="6">
                  <c:v>0.0</c:v>
                </c:pt>
                <c:pt idx="7">
                  <c:v>8991.6</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Income!$B$116:$I$116</c:f>
              <c:numCache>
                <c:formatCode>#,##0</c:formatCode>
                <c:ptCount val="8"/>
                <c:pt idx="0">
                  <c:v>0.0</c:v>
                </c:pt>
                <c:pt idx="1">
                  <c:v>0.0</c:v>
                </c:pt>
                <c:pt idx="2">
                  <c:v>13714.28571428571</c:v>
                </c:pt>
                <c:pt idx="3">
                  <c:v>26040.0</c:v>
                </c:pt>
                <c:pt idx="4">
                  <c:v>0.0</c:v>
                </c:pt>
                <c:pt idx="5">
                  <c:v>0.0</c:v>
                </c:pt>
                <c:pt idx="6">
                  <c:v>15222.85714285714</c:v>
                </c:pt>
                <c:pt idx="7">
                  <c:v>27030.0</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34453288"/>
        <c:axId val="-2134616776"/>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Income!$B$119:$E$119</c:f>
              <c:numCache>
                <c:formatCode>#,##0</c:formatCode>
                <c:ptCount val="4"/>
                <c:pt idx="0">
                  <c:v>24062.6463840672</c:v>
                </c:pt>
                <c:pt idx="1">
                  <c:v>24062.6463840672</c:v>
                </c:pt>
                <c:pt idx="2">
                  <c:v>24062.6463840672</c:v>
                </c:pt>
                <c:pt idx="3">
                  <c:v>24062.64638406721</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Income!$B$123:$I$123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Income!$B$120:$E$120</c:f>
              <c:numCache>
                <c:formatCode>#,##0</c:formatCode>
                <c:ptCount val="4"/>
                <c:pt idx="0">
                  <c:v>42445.47305073387</c:v>
                </c:pt>
                <c:pt idx="1">
                  <c:v>42445.47305073388</c:v>
                </c:pt>
                <c:pt idx="2">
                  <c:v>42445.47305073387</c:v>
                </c:pt>
                <c:pt idx="3">
                  <c:v>42445.47305073388</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Income!$B$124:$I$124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Income!$B$121:$E$121</c:f>
              <c:numCache>
                <c:formatCode>#,##0</c:formatCode>
                <c:ptCount val="4"/>
                <c:pt idx="0">
                  <c:v>75183.39305073386</c:v>
                </c:pt>
                <c:pt idx="1">
                  <c:v>75183.39305073388</c:v>
                </c:pt>
                <c:pt idx="2">
                  <c:v>75183.39305073386</c:v>
                </c:pt>
                <c:pt idx="3">
                  <c:v>75183.39305073388</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Income!$B$125:$I$125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34453288"/>
        <c:axId val="-2134616776"/>
      </c:lineChart>
      <c:catAx>
        <c:axId val="-2134453288"/>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616776"/>
        <c:crosses val="autoZero"/>
        <c:auto val="1"/>
        <c:lblAlgn val="ctr"/>
        <c:lblOffset val="100"/>
        <c:tickLblSkip val="1"/>
        <c:tickMarkSkip val="1"/>
        <c:noMultiLvlLbl val="0"/>
      </c:catAx>
      <c:valAx>
        <c:axId val="-213461677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4453288"/>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ZAKHC </a:t>
            </a:r>
            <a:r>
              <a:rPr lang="mr-IN" sz="1300" b="0" i="0" dirty="0" smtClean="0">
                <a:latin typeface="Helvetica Light"/>
                <a:cs typeface="Helvetica Light"/>
              </a:rPr>
              <a:t>–</a:t>
            </a:r>
            <a:r>
              <a:rPr lang="en-US" sz="1300" b="0" i="0" dirty="0" smtClean="0">
                <a:latin typeface="Helvetica Light"/>
                <a:cs typeface="Helvetica Light"/>
              </a:rPr>
              <a:t> Drought</a:t>
            </a:r>
            <a:r>
              <a:rPr lang="en-US" sz="1300" b="0" i="0" baseline="0" dirty="0" smtClean="0">
                <a:latin typeface="Helvetica Light"/>
                <a:cs typeface="Helvetica Light"/>
              </a:rPr>
              <a:t> </a:t>
            </a:r>
            <a:r>
              <a:rPr lang="en-US" sz="1300" b="0" i="0" dirty="0" smtClean="0">
                <a:latin typeface="Helvetica Light"/>
                <a:cs typeface="Helvetica Light"/>
              </a:rPr>
              <a:t>Area </a:t>
            </a:r>
            <a:r>
              <a:rPr lang="en-US" sz="1300" b="0" i="0" dirty="0">
                <a:latin typeface="Helvetica Light"/>
                <a:cs typeface="Helvetica Light"/>
              </a:rPr>
              <a:t>without Grants</a:t>
            </a:r>
          </a:p>
        </c:rich>
      </c:tx>
      <c:layout>
        <c:manualLayout>
          <c:xMode val="edge"/>
          <c:yMode val="edge"/>
          <c:x val="0.342624535922647"/>
          <c:y val="0.0301363549068562"/>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Income!$A$102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Income!$B$102:$I$102</c:f>
              <c:numCache>
                <c:formatCode>#,##0</c:formatCode>
                <c:ptCount val="8"/>
                <c:pt idx="0">
                  <c:v>984.254455906166</c:v>
                </c:pt>
                <c:pt idx="1">
                  <c:v>2704.266735645449</c:v>
                </c:pt>
                <c:pt idx="2">
                  <c:v>2492.85719023268</c:v>
                </c:pt>
                <c:pt idx="3">
                  <c:v>1745.920634604798</c:v>
                </c:pt>
                <c:pt idx="4">
                  <c:v>414.0773225620311</c:v>
                </c:pt>
                <c:pt idx="5">
                  <c:v>1351.960179676463</c:v>
                </c:pt>
                <c:pt idx="6">
                  <c:v>6814.063825363341</c:v>
                </c:pt>
                <c:pt idx="7">
                  <c:v>926.4055515339641</c:v>
                </c:pt>
              </c:numCache>
            </c:numRef>
          </c:val>
        </c:ser>
        <c:ser>
          <c:idx val="2"/>
          <c:order val="7"/>
          <c:tx>
            <c:strRef>
              <c:f>Income!$A$103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Income!$B$103:$I$103</c:f>
              <c:numCache>
                <c:formatCode>#,##0</c:formatCode>
                <c:ptCount val="8"/>
                <c:pt idx="0">
                  <c:v>0.0</c:v>
                </c:pt>
                <c:pt idx="1">
                  <c:v>1660.0</c:v>
                </c:pt>
                <c:pt idx="2">
                  <c:v>25314.28571428571</c:v>
                </c:pt>
                <c:pt idx="3">
                  <c:v>10032.0</c:v>
                </c:pt>
                <c:pt idx="4">
                  <c:v>0.0</c:v>
                </c:pt>
                <c:pt idx="5">
                  <c:v>419.9999999999999</c:v>
                </c:pt>
                <c:pt idx="6">
                  <c:v>5252.442579698882</c:v>
                </c:pt>
                <c:pt idx="7">
                  <c:v>3241.768428563791</c:v>
                </c:pt>
              </c:numCache>
            </c:numRef>
          </c:val>
        </c:ser>
        <c:ser>
          <c:idx val="5"/>
          <c:order val="8"/>
          <c:tx>
            <c:strRef>
              <c:f>Income!$A$104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Income!$B$104:$I$104</c:f>
              <c:numCache>
                <c:formatCode>#,##0</c:formatCode>
                <c:ptCount val="8"/>
                <c:pt idx="0">
                  <c:v>119.1850081059545</c:v>
                </c:pt>
                <c:pt idx="1">
                  <c:v>570.4354852515507</c:v>
                </c:pt>
                <c:pt idx="2">
                  <c:v>1656.364147132637</c:v>
                </c:pt>
                <c:pt idx="3">
                  <c:v>2032.202121774313</c:v>
                </c:pt>
                <c:pt idx="4">
                  <c:v>39.33105267496497</c:v>
                </c:pt>
                <c:pt idx="5">
                  <c:v>188.2437101330117</c:v>
                </c:pt>
                <c:pt idx="6">
                  <c:v>546.6001685537702</c:v>
                </c:pt>
                <c:pt idx="7">
                  <c:v>670.6267001855233</c:v>
                </c:pt>
              </c:numCache>
            </c:numRef>
          </c:val>
        </c:ser>
        <c:ser>
          <c:idx val="7"/>
          <c:order val="9"/>
          <c:tx>
            <c:strRef>
              <c:f>Income!$A$106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Income!$B$106:$I$106</c:f>
              <c:numCache>
                <c:formatCode>#,##0</c:formatCode>
                <c:ptCount val="8"/>
                <c:pt idx="0">
                  <c:v>1285.714285714286</c:v>
                </c:pt>
                <c:pt idx="1">
                  <c:v>9750.0</c:v>
                </c:pt>
                <c:pt idx="2">
                  <c:v>28457.14285714286</c:v>
                </c:pt>
                <c:pt idx="3">
                  <c:v>32750.0</c:v>
                </c:pt>
                <c:pt idx="4">
                  <c:v>758.5714285714286</c:v>
                </c:pt>
                <c:pt idx="5">
                  <c:v>4277.5</c:v>
                </c:pt>
                <c:pt idx="6">
                  <c:v>20733.12149409287</c:v>
                </c:pt>
                <c:pt idx="7">
                  <c:v>19386.80504597076</c:v>
                </c:pt>
              </c:numCache>
            </c:numRef>
          </c:val>
        </c:ser>
        <c:ser>
          <c:idx val="8"/>
          <c:order val="10"/>
          <c:tx>
            <c:strRef>
              <c:f>Income!$A$107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Income!$B$107:$I$107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Income!$B$108:$I$108</c:f>
              <c:numCache>
                <c:formatCode>#,##0</c:formatCode>
                <c:ptCount val="8"/>
                <c:pt idx="0">
                  <c:v>7428.571428571428</c:v>
                </c:pt>
                <c:pt idx="1">
                  <c:v>4960.0</c:v>
                </c:pt>
                <c:pt idx="2">
                  <c:v>0.0</c:v>
                </c:pt>
                <c:pt idx="3">
                  <c:v>0.0</c:v>
                </c:pt>
                <c:pt idx="4">
                  <c:v>4122.857142857143</c:v>
                </c:pt>
                <c:pt idx="5">
                  <c:v>2752.800000000001</c:v>
                </c:pt>
                <c:pt idx="6">
                  <c:v>10357.02857142857</c:v>
                </c:pt>
                <c:pt idx="7">
                  <c:v>0.0</c:v>
                </c:pt>
              </c:numCache>
            </c:numRef>
          </c:val>
        </c:ser>
        <c:ser>
          <c:idx val="4"/>
          <c:order val="12"/>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Income!$B$109:$I$109</c:f>
              <c:numCache>
                <c:formatCode>#,##0</c:formatCode>
                <c:ptCount val="8"/>
                <c:pt idx="0">
                  <c:v>0.0</c:v>
                </c:pt>
                <c:pt idx="1">
                  <c:v>0.0</c:v>
                </c:pt>
                <c:pt idx="2">
                  <c:v>21942.85714285714</c:v>
                </c:pt>
                <c:pt idx="3">
                  <c:v>75600.0</c:v>
                </c:pt>
                <c:pt idx="4">
                  <c:v>0.0</c:v>
                </c:pt>
                <c:pt idx="5">
                  <c:v>0.0</c:v>
                </c:pt>
                <c:pt idx="6">
                  <c:v>0.0</c:v>
                </c:pt>
                <c:pt idx="7">
                  <c:v>35683.2</c:v>
                </c:pt>
              </c:numCache>
            </c:numRef>
          </c:val>
        </c:ser>
        <c:ser>
          <c:idx val="0"/>
          <c:order val="13"/>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Income!$B$110:$I$110</c:f>
              <c:numCache>
                <c:formatCode>#,##0</c:formatCode>
                <c:ptCount val="8"/>
                <c:pt idx="0">
                  <c:v>0.0</c:v>
                </c:pt>
                <c:pt idx="1">
                  <c:v>14916.0</c:v>
                </c:pt>
                <c:pt idx="2">
                  <c:v>0.0</c:v>
                </c:pt>
                <c:pt idx="3">
                  <c:v>0.0</c:v>
                </c:pt>
                <c:pt idx="4">
                  <c:v>0.0</c:v>
                </c:pt>
                <c:pt idx="5">
                  <c:v>17600.88</c:v>
                </c:pt>
                <c:pt idx="6">
                  <c:v>0.0</c:v>
                </c:pt>
                <c:pt idx="7">
                  <c:v>0.0</c:v>
                </c:pt>
              </c:numCache>
            </c:numRef>
          </c:val>
        </c:ser>
        <c:ser>
          <c:idx val="6"/>
          <c:order val="14"/>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Income!$B$111:$I$111</c:f>
              <c:numCache>
                <c:formatCode>#,##0</c:formatCode>
                <c:ptCount val="8"/>
                <c:pt idx="0">
                  <c:v>0.0</c:v>
                </c:pt>
                <c:pt idx="1">
                  <c:v>0.0</c:v>
                </c:pt>
                <c:pt idx="2">
                  <c:v>0.0</c:v>
                </c:pt>
                <c:pt idx="3">
                  <c:v>0.0</c:v>
                </c:pt>
                <c:pt idx="4">
                  <c:v>0.0</c:v>
                </c:pt>
                <c:pt idx="5">
                  <c:v>0.0</c:v>
                </c:pt>
                <c:pt idx="6">
                  <c:v>0.0</c:v>
                </c:pt>
                <c:pt idx="7">
                  <c:v>0.0</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Income!$B$112:$I$112</c:f>
              <c:numCache>
                <c:formatCode>#,##0</c:formatCode>
                <c:ptCount val="8"/>
                <c:pt idx="0">
                  <c:v>0.0</c:v>
                </c:pt>
                <c:pt idx="1">
                  <c:v>0.0</c:v>
                </c:pt>
                <c:pt idx="2">
                  <c:v>0.0</c:v>
                </c:pt>
                <c:pt idx="3">
                  <c:v>62700.0</c:v>
                </c:pt>
                <c:pt idx="4">
                  <c:v>0.0</c:v>
                </c:pt>
                <c:pt idx="5">
                  <c:v>0.0</c:v>
                </c:pt>
                <c:pt idx="6">
                  <c:v>0.0</c:v>
                </c:pt>
                <c:pt idx="7">
                  <c:v>59188.8</c:v>
                </c:pt>
              </c:numCache>
            </c:numRef>
          </c:val>
        </c:ser>
        <c:ser>
          <c:idx val="9"/>
          <c:order val="16"/>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Income!$B$113:$I$113</c:f>
              <c:numCache>
                <c:formatCode>#,##0</c:formatCode>
                <c:ptCount val="8"/>
                <c:pt idx="0">
                  <c:v>1401.310691241349</c:v>
                </c:pt>
                <c:pt idx="1">
                  <c:v>1401.310691241349</c:v>
                </c:pt>
                <c:pt idx="2">
                  <c:v>1401.310691241349</c:v>
                </c:pt>
                <c:pt idx="3">
                  <c:v>0.0</c:v>
                </c:pt>
                <c:pt idx="4">
                  <c:v>2312.162640548226</c:v>
                </c:pt>
                <c:pt idx="5">
                  <c:v>2312.162640548226</c:v>
                </c:pt>
                <c:pt idx="6">
                  <c:v>2312.162640548226</c:v>
                </c:pt>
                <c:pt idx="7">
                  <c:v>0.0</c:v>
                </c:pt>
              </c:numCache>
            </c:numRef>
          </c:val>
        </c:ser>
        <c:ser>
          <c:idx val="17"/>
          <c:order val="17"/>
          <c:tx>
            <c:strRef>
              <c:f>Income!$A$114</c:f>
              <c:strCache>
                <c:ptCount val="1"/>
                <c:pt idx="0">
                  <c:v>Food transfer - gifts</c:v>
                </c:pt>
              </c:strCache>
            </c:strRef>
          </c:tx>
          <c:spPr>
            <a:solidFill>
              <a:srgbClr val="B9CDE5"/>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Income!$B$114:$I$114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Income!$B$115:$I$115</c:f>
              <c:numCache>
                <c:formatCode>#,##0</c:formatCode>
                <c:ptCount val="8"/>
                <c:pt idx="0">
                  <c:v>23108.57142857143</c:v>
                </c:pt>
                <c:pt idx="1">
                  <c:v>22020.0</c:v>
                </c:pt>
                <c:pt idx="2">
                  <c:v>8708.57142857143</c:v>
                </c:pt>
                <c:pt idx="3">
                  <c:v>7620.0</c:v>
                </c:pt>
                <c:pt idx="4">
                  <c:v>0.0</c:v>
                </c:pt>
                <c:pt idx="5">
                  <c:v>0.0</c:v>
                </c:pt>
                <c:pt idx="6">
                  <c:v>0.0</c:v>
                </c:pt>
                <c:pt idx="7">
                  <c:v>0.0</c:v>
                </c:pt>
              </c:numCache>
            </c:numRef>
          </c:val>
        </c:ser>
        <c:ser>
          <c:idx val="11"/>
          <c:order val="19"/>
          <c:tx>
            <c:strRef>
              <c:f>Income!$A$116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Income!$B$116:$I$116</c:f>
              <c:numCache>
                <c:formatCode>#,##0</c:formatCode>
                <c:ptCount val="8"/>
                <c:pt idx="0">
                  <c:v>0.0</c:v>
                </c:pt>
                <c:pt idx="1">
                  <c:v>0.0</c:v>
                </c:pt>
                <c:pt idx="2">
                  <c:v>13714.28571428571</c:v>
                </c:pt>
                <c:pt idx="3">
                  <c:v>26040.0</c:v>
                </c:pt>
                <c:pt idx="4">
                  <c:v>0.0</c:v>
                </c:pt>
                <c:pt idx="5">
                  <c:v>0.0</c:v>
                </c:pt>
                <c:pt idx="6">
                  <c:v>15222.85714285714</c:v>
                </c:pt>
                <c:pt idx="7">
                  <c:v>27030.0</c:v>
                </c:pt>
              </c:numCache>
            </c:numRef>
          </c:val>
        </c:ser>
        <c:ser>
          <c:idx val="14"/>
          <c:order val="20"/>
          <c:tx>
            <c:strRef>
              <c:f>Income!$A$117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Income!$B$117:$I$117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127375704"/>
        <c:axId val="2113539624"/>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Income!$B$119:$E$119</c:f>
              <c:numCache>
                <c:formatCode>#,##0</c:formatCode>
                <c:ptCount val="4"/>
                <c:pt idx="0">
                  <c:v>24062.6463840672</c:v>
                </c:pt>
                <c:pt idx="1">
                  <c:v>24062.6463840672</c:v>
                </c:pt>
                <c:pt idx="2">
                  <c:v>24062.6463840672</c:v>
                </c:pt>
                <c:pt idx="3">
                  <c:v>24062.64638406721</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Income!$B$123:$I$123</c:f>
              <c:numCache>
                <c:formatCode>General</c:formatCode>
                <c:ptCount val="8"/>
                <c:pt idx="4" formatCode="#,##0">
                  <c:v>35969.40697206206</c:v>
                </c:pt>
                <c:pt idx="5" formatCode="#,##0">
                  <c:v>35969.40697206205</c:v>
                </c:pt>
                <c:pt idx="6" formatCode="#,##0">
                  <c:v>35969.40697206205</c:v>
                </c:pt>
                <c:pt idx="7" formatCode="#,##0">
                  <c:v>35969.40697206206</c:v>
                </c:pt>
              </c:numCache>
            </c:numRef>
          </c:val>
          <c:smooth val="0"/>
        </c:ser>
        <c:ser>
          <c:idx val="18"/>
          <c:order val="3"/>
          <c:tx>
            <c:strRef>
              <c:f>Income!$A$120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Income!$B$120:$E$120</c:f>
              <c:numCache>
                <c:formatCode>#,##0</c:formatCode>
                <c:ptCount val="4"/>
                <c:pt idx="0">
                  <c:v>42445.47305073387</c:v>
                </c:pt>
                <c:pt idx="1">
                  <c:v>42445.47305073388</c:v>
                </c:pt>
                <c:pt idx="2">
                  <c:v>42445.47305073387</c:v>
                </c:pt>
                <c:pt idx="3">
                  <c:v>42445.47305073388</c:v>
                </c:pt>
              </c:numCache>
            </c:numRef>
          </c:val>
          <c:smooth val="0"/>
        </c:ser>
        <c:ser>
          <c:idx val="19"/>
          <c:order val="4"/>
          <c:tx>
            <c:strRef>
              <c:f>Income!$A$124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Income!$B$124:$I$124</c:f>
              <c:numCache>
                <c:formatCode>General</c:formatCode>
                <c:ptCount val="8"/>
                <c:pt idx="4" formatCode="#,##0">
                  <c:v>54352.23363872872</c:v>
                </c:pt>
                <c:pt idx="5" formatCode="#,##0">
                  <c:v>54352.23363872873</c:v>
                </c:pt>
                <c:pt idx="6" formatCode="#,##0">
                  <c:v>54352.23363872872</c:v>
                </c:pt>
                <c:pt idx="7" formatCode="#,##0">
                  <c:v>54352.23363872873</c:v>
                </c:pt>
              </c:numCache>
            </c:numRef>
          </c:val>
          <c:smooth val="0"/>
        </c:ser>
        <c:ser>
          <c:idx val="20"/>
          <c:order val="5"/>
          <c:tx>
            <c:strRef>
              <c:f>Income!$A$121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Income!$B$121:$E$121</c:f>
              <c:numCache>
                <c:formatCode>#,##0</c:formatCode>
                <c:ptCount val="4"/>
                <c:pt idx="0">
                  <c:v>75183.39305073386</c:v>
                </c:pt>
                <c:pt idx="1">
                  <c:v>75183.39305073388</c:v>
                </c:pt>
                <c:pt idx="2">
                  <c:v>75183.39305073386</c:v>
                </c:pt>
                <c:pt idx="3">
                  <c:v>75183.39305073388</c:v>
                </c:pt>
              </c:numCache>
            </c:numRef>
          </c:val>
          <c:smooth val="0"/>
        </c:ser>
        <c:ser>
          <c:idx val="21"/>
          <c:order val="6"/>
          <c:tx>
            <c:strRef>
              <c:f>Income!$A$125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v poor</c:v>
                </c:pt>
                <c:pt idx="1">
                  <c:v>Baseline: poor</c:v>
                </c:pt>
                <c:pt idx="2">
                  <c:v>Baseline: middle</c:v>
                </c:pt>
                <c:pt idx="3">
                  <c:v>Baseline: b-off</c:v>
                </c:pt>
                <c:pt idx="4">
                  <c:v>Current: v poor</c:v>
                </c:pt>
                <c:pt idx="5">
                  <c:v>Current: poor</c:v>
                </c:pt>
                <c:pt idx="6">
                  <c:v>Current: Middle</c:v>
                </c:pt>
                <c:pt idx="7">
                  <c:v>Current: b-off</c:v>
                </c:pt>
              </c:strCache>
            </c:strRef>
          </c:cat>
          <c:val>
            <c:numRef>
              <c:f>Income!$B$125:$I$125</c:f>
              <c:numCache>
                <c:formatCode>General</c:formatCode>
                <c:ptCount val="8"/>
                <c:pt idx="4" formatCode="#,##0">
                  <c:v>87090.15363872873</c:v>
                </c:pt>
                <c:pt idx="5" formatCode="#,##0">
                  <c:v>87090.15363872871</c:v>
                </c:pt>
                <c:pt idx="6" formatCode="#,##0">
                  <c:v>87090.15363872873</c:v>
                </c:pt>
                <c:pt idx="7" formatCode="#,##0">
                  <c:v>87090.15363872871</c:v>
                </c:pt>
              </c:numCache>
            </c:numRef>
          </c:val>
          <c:smooth val="0"/>
        </c:ser>
        <c:dLbls>
          <c:showLegendKey val="0"/>
          <c:showVal val="0"/>
          <c:showCatName val="0"/>
          <c:showSerName val="0"/>
          <c:showPercent val="0"/>
          <c:showBubbleSize val="0"/>
        </c:dLbls>
        <c:marker val="1"/>
        <c:smooth val="0"/>
        <c:axId val="2127375704"/>
        <c:axId val="2113539624"/>
      </c:lineChart>
      <c:catAx>
        <c:axId val="212737570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13539624"/>
        <c:crosses val="autoZero"/>
        <c:auto val="1"/>
        <c:lblAlgn val="ctr"/>
        <c:lblOffset val="100"/>
        <c:tickLblSkip val="1"/>
        <c:tickMarkSkip val="1"/>
        <c:noMultiLvlLbl val="0"/>
      </c:catAx>
      <c:valAx>
        <c:axId val="211353962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27375704"/>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 with Grants</a:t>
            </a:r>
          </a:p>
        </c:rich>
      </c:tx>
      <c:layout>
        <c:manualLayout>
          <c:xMode val="edge"/>
          <c:yMode val="edge"/>
          <c:x val="0.339170304489141"/>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2"/>
          <c:order val="6"/>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(Income!$B$108:$D$108,Income!$F$108:$H$108)</c:f>
              <c:numCache>
                <c:formatCode>#,##0</c:formatCode>
                <c:ptCount val="6"/>
                <c:pt idx="0">
                  <c:v>10630.0</c:v>
                </c:pt>
                <c:pt idx="1">
                  <c:v>14500.0</c:v>
                </c:pt>
                <c:pt idx="2">
                  <c:v>0.0</c:v>
                </c:pt>
                <c:pt idx="3">
                  <c:v>5899.65</c:v>
                </c:pt>
                <c:pt idx="4">
                  <c:v>8047.5</c:v>
                </c:pt>
                <c:pt idx="5">
                  <c:v>0.0</c:v>
                </c:pt>
              </c:numCache>
            </c:numRef>
          </c:val>
        </c:ser>
        <c:ser>
          <c:idx val="4"/>
          <c:order val="7"/>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(Income!$B$109:$D$109,Income!$F$109:$H$109)</c:f>
              <c:numCache>
                <c:formatCode>#,##0</c:formatCode>
                <c:ptCount val="6"/>
                <c:pt idx="0">
                  <c:v>4200.0</c:v>
                </c:pt>
                <c:pt idx="1">
                  <c:v>6000.0</c:v>
                </c:pt>
                <c:pt idx="2">
                  <c:v>30000.0</c:v>
                </c:pt>
                <c:pt idx="3">
                  <c:v>2973.599999999999</c:v>
                </c:pt>
                <c:pt idx="4">
                  <c:v>4248.0</c:v>
                </c:pt>
                <c:pt idx="5">
                  <c:v>2124</c:v>
                </c:pt>
              </c:numCache>
            </c:numRef>
          </c:val>
        </c:ser>
        <c:ser>
          <c:idx val="0"/>
          <c:order val="8"/>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(Income!$B$110:$D$110,Income!$F$110:$H$110)</c:f>
              <c:numCache>
                <c:formatCode>#,##0</c:formatCode>
                <c:ptCount val="6"/>
                <c:pt idx="0">
                  <c:v>1286.0</c:v>
                </c:pt>
                <c:pt idx="1">
                  <c:v>1286.0</c:v>
                </c:pt>
                <c:pt idx="2">
                  <c:v>0.0</c:v>
                </c:pt>
                <c:pt idx="3">
                  <c:v>1286.0</c:v>
                </c:pt>
                <c:pt idx="4">
                  <c:v>1286.0</c:v>
                </c:pt>
                <c:pt idx="5">
                  <c:v>0.0</c:v>
                </c:pt>
              </c:numCache>
            </c:numRef>
          </c:val>
        </c:ser>
        <c:ser>
          <c:idx val="6"/>
          <c:order val="9"/>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(Income!$B$111:$D$111,Income!$F$111:$H$111)</c:f>
              <c:numCache>
                <c:formatCode>#,##0</c:formatCode>
                <c:ptCount val="6"/>
                <c:pt idx="0">
                  <c:v>4500.0</c:v>
                </c:pt>
                <c:pt idx="1">
                  <c:v>0.0</c:v>
                </c:pt>
                <c:pt idx="2">
                  <c:v>0.0</c:v>
                </c:pt>
                <c:pt idx="3">
                  <c:v>5097.6</c:v>
                </c:pt>
                <c:pt idx="4">
                  <c:v>0.0</c:v>
                </c:pt>
                <c:pt idx="5">
                  <c:v>0.0</c:v>
                </c:pt>
              </c:numCache>
            </c:numRef>
          </c:val>
        </c:ser>
        <c:ser>
          <c:idx val="3"/>
          <c:order val="10"/>
          <c:tx>
            <c:strRef>
              <c:f>Income!$A$112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(Income!$B$112:$D$112,Income!$F$112:$H$112)</c:f>
              <c:numCache>
                <c:formatCode>#,##0</c:formatCode>
                <c:ptCount val="6"/>
                <c:pt idx="0">
                  <c:v>0.0</c:v>
                </c:pt>
                <c:pt idx="1">
                  <c:v>4800.0</c:v>
                </c:pt>
                <c:pt idx="2">
                  <c:v>27600.0</c:v>
                </c:pt>
                <c:pt idx="3">
                  <c:v>0.0</c:v>
                </c:pt>
                <c:pt idx="4">
                  <c:v>5664.000000000001</c:v>
                </c:pt>
                <c:pt idx="5">
                  <c:v>32568.0</c:v>
                </c:pt>
              </c:numCache>
            </c:numRef>
          </c:val>
        </c:ser>
        <c:ser>
          <c:idx val="9"/>
          <c:order val="11"/>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(Income!$B$113:$D$113,Income!$F$113:$H$113)</c:f>
              <c:numCache>
                <c:formatCode>#,##0</c:formatCode>
                <c:ptCount val="6"/>
                <c:pt idx="0">
                  <c:v>972.2885562307183</c:v>
                </c:pt>
                <c:pt idx="1">
                  <c:v>972.2885562307183</c:v>
                </c:pt>
                <c:pt idx="2">
                  <c:v>0.0</c:v>
                </c:pt>
                <c:pt idx="3">
                  <c:v>1604.276117780685</c:v>
                </c:pt>
                <c:pt idx="4">
                  <c:v>1604.276117780685</c:v>
                </c:pt>
                <c:pt idx="5">
                  <c:v>0.0</c:v>
                </c:pt>
              </c:numCache>
            </c:numRef>
          </c:val>
        </c:ser>
        <c:ser>
          <c:idx val="10"/>
          <c:order val="12"/>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(Income!$B$115:$D$115,Income!$F$115:$H$115)</c:f>
              <c:numCache>
                <c:formatCode>#,##0</c:formatCode>
                <c:ptCount val="6"/>
                <c:pt idx="0">
                  <c:v>5400.0</c:v>
                </c:pt>
                <c:pt idx="1">
                  <c:v>5400.0</c:v>
                </c:pt>
                <c:pt idx="2">
                  <c:v>0.0</c:v>
                </c:pt>
                <c:pt idx="3">
                  <c:v>6372.0</c:v>
                </c:pt>
                <c:pt idx="4">
                  <c:v>6372.0</c:v>
                </c:pt>
                <c:pt idx="5">
                  <c:v>0.0</c:v>
                </c:pt>
              </c:numCache>
            </c:numRef>
          </c:val>
        </c:ser>
        <c:dLbls>
          <c:showLegendKey val="0"/>
          <c:showVal val="0"/>
          <c:showCatName val="0"/>
          <c:showSerName val="0"/>
          <c:showPercent val="0"/>
          <c:showBubbleSize val="0"/>
        </c:dLbls>
        <c:gapWidth val="150"/>
        <c:overlap val="100"/>
        <c:axId val="-2095352744"/>
        <c:axId val="-2136051080"/>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(Income!$B$119:$D$119,Income!$F$119:$H$119)</c:f>
              <c:numCache>
                <c:formatCode>#,##0</c:formatCode>
                <c:ptCount val="6"/>
                <c:pt idx="0">
                  <c:v>17800.51565503642</c:v>
                </c:pt>
                <c:pt idx="1">
                  <c:v>17800.51565503642</c:v>
                </c:pt>
                <c:pt idx="2">
                  <c:v>17800.51565503642</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(Income!$B$123:$D$123,Income!$F$123:$H$123)</c:f>
              <c:numCache>
                <c:formatCode>General</c:formatCode>
                <c:ptCount val="6"/>
                <c:pt idx="3" formatCode="#,##0">
                  <c:v>27031.5769335823</c:v>
                </c:pt>
                <c:pt idx="4" formatCode="#,##0">
                  <c:v>27031.5769335823</c:v>
                </c:pt>
                <c:pt idx="5" formatCode="#,##0">
                  <c:v>27031.5769335823</c:v>
                </c:pt>
              </c:numCache>
            </c:numRef>
          </c:val>
          <c:smooth val="0"/>
        </c:ser>
        <c:ser>
          <c:idx val="18"/>
          <c:order val="2"/>
          <c:tx>
            <c:strRef>
              <c:f>Income!$A$120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(Income!$B$120:$D$120,Income!$F$120:$H$120)</c:f>
              <c:numCache>
                <c:formatCode>#,##0</c:formatCode>
                <c:ptCount val="6"/>
                <c:pt idx="0">
                  <c:v>26991.92898836975</c:v>
                </c:pt>
                <c:pt idx="1">
                  <c:v>26991.92898836975</c:v>
                </c:pt>
                <c:pt idx="2">
                  <c:v>26991.92898836975</c:v>
                </c:pt>
              </c:numCache>
            </c:numRef>
          </c:val>
          <c:smooth val="0"/>
        </c:ser>
        <c:ser>
          <c:idx val="19"/>
          <c:order val="3"/>
          <c:tx>
            <c:strRef>
              <c:f>Income!$A$124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(Income!$B$124:$D$124,Income!$F$124:$H$124)</c:f>
              <c:numCache>
                <c:formatCode>General</c:formatCode>
                <c:ptCount val="6"/>
                <c:pt idx="3" formatCode="#,##0">
                  <c:v>36222.99026691563</c:v>
                </c:pt>
                <c:pt idx="4" formatCode="#,##0">
                  <c:v>36222.99026691564</c:v>
                </c:pt>
                <c:pt idx="5" formatCode="#,##0">
                  <c:v>36222.99026691564</c:v>
                </c:pt>
              </c:numCache>
            </c:numRef>
          </c:val>
          <c:smooth val="0"/>
        </c:ser>
        <c:ser>
          <c:idx val="20"/>
          <c:order val="4"/>
          <c:tx>
            <c:strRef>
              <c:f>Income!$A$121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Income!$B$121:$D$121</c:f>
              <c:numCache>
                <c:formatCode>#,##0</c:formatCode>
                <c:ptCount val="3"/>
                <c:pt idx="0">
                  <c:v>43360.88898836975</c:v>
                </c:pt>
                <c:pt idx="1">
                  <c:v>43360.88898836975</c:v>
                </c:pt>
                <c:pt idx="2">
                  <c:v>43360.88898836975</c:v>
                </c:pt>
              </c:numCache>
            </c:numRef>
          </c:val>
          <c:smooth val="0"/>
        </c:ser>
        <c:ser>
          <c:idx val="21"/>
          <c:order val="5"/>
          <c:tx>
            <c:strRef>
              <c:f>Income!$A$125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(Income!$B$125:$D$125,Income!$F$125:$H$125)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095352744"/>
        <c:axId val="-2136051080"/>
      </c:lineChart>
      <c:catAx>
        <c:axId val="-2095352744"/>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136051080"/>
        <c:crosses val="autoZero"/>
        <c:auto val="1"/>
        <c:lblAlgn val="ctr"/>
        <c:lblOffset val="100"/>
        <c:tickLblSkip val="1"/>
        <c:tickMarkSkip val="1"/>
        <c:noMultiLvlLbl val="0"/>
      </c:catAx>
      <c:valAx>
        <c:axId val="-2136051080"/>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5352744"/>
        <c:crosses val="autoZero"/>
        <c:crossBetween val="between"/>
      </c:valAx>
      <c:spPr>
        <a:solidFill>
          <a:srgbClr val="FFFFFF"/>
        </a:solidFill>
        <a:ln w="3175">
          <a:solidFill>
            <a:srgbClr val="000000"/>
          </a:solidFill>
          <a:prstDash val="solid"/>
        </a:ln>
      </c:spPr>
    </c:plotArea>
    <c:legend>
      <c:legendPos val="b"/>
      <c:legendEntry>
        <c:idx val="8"/>
        <c:delete val="1"/>
      </c:legendEntry>
      <c:legendEntry>
        <c:idx val="10"/>
        <c:delete val="1"/>
      </c:legendEntry>
      <c:legendEntry>
        <c:idx val="12"/>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a:latin typeface="Helvetica Light"/>
                <a:cs typeface="Helvetica Light"/>
              </a:rPr>
              <a:t>ZA FW - Drought Area without Grants</a:t>
            </a:r>
          </a:p>
        </c:rich>
      </c:tx>
      <c:layout>
        <c:manualLayout>
          <c:xMode val="edge"/>
          <c:yMode val="edge"/>
          <c:x val="0.339170304489141"/>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2"/>
          <c:order val="6"/>
          <c:tx>
            <c:strRef>
              <c:f>Income!$A$108</c:f>
              <c:strCache>
                <c:ptCount val="1"/>
                <c:pt idx="0">
                  <c:v>Labour - casual</c:v>
                </c:pt>
              </c:strCache>
            </c:strRef>
          </c:tx>
          <c:spPr>
            <a:solidFill>
              <a:srgbClr val="D99694"/>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(Income!$B$108:$D$108,Income!$F$108:$H$108)</c:f>
              <c:numCache>
                <c:formatCode>#,##0</c:formatCode>
                <c:ptCount val="6"/>
                <c:pt idx="0">
                  <c:v>10630.0</c:v>
                </c:pt>
                <c:pt idx="1">
                  <c:v>14500.0</c:v>
                </c:pt>
                <c:pt idx="2">
                  <c:v>0.0</c:v>
                </c:pt>
                <c:pt idx="3">
                  <c:v>5899.65</c:v>
                </c:pt>
                <c:pt idx="4">
                  <c:v>8047.5</c:v>
                </c:pt>
                <c:pt idx="5">
                  <c:v>0.0</c:v>
                </c:pt>
              </c:numCache>
            </c:numRef>
          </c:val>
        </c:ser>
        <c:ser>
          <c:idx val="4"/>
          <c:order val="7"/>
          <c:tx>
            <c:strRef>
              <c:f>Income!$A$109</c:f>
              <c:strCache>
                <c:ptCount val="1"/>
                <c:pt idx="0">
                  <c:v>Labour - formal emp</c:v>
                </c:pt>
              </c:strCache>
            </c:strRef>
          </c:tx>
          <c:spPr>
            <a:solidFill>
              <a:srgbClr val="C0504D"/>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(Income!$B$109:$D$109,Income!$F$109:$H$109)</c:f>
              <c:numCache>
                <c:formatCode>#,##0</c:formatCode>
                <c:ptCount val="6"/>
                <c:pt idx="0">
                  <c:v>4200.0</c:v>
                </c:pt>
                <c:pt idx="1">
                  <c:v>6000.0</c:v>
                </c:pt>
                <c:pt idx="2">
                  <c:v>30000.0</c:v>
                </c:pt>
                <c:pt idx="3">
                  <c:v>2973.599999999999</c:v>
                </c:pt>
                <c:pt idx="4">
                  <c:v>4248.0</c:v>
                </c:pt>
                <c:pt idx="5">
                  <c:v>2124</c:v>
                </c:pt>
              </c:numCache>
            </c:numRef>
          </c:val>
        </c:ser>
        <c:ser>
          <c:idx val="0"/>
          <c:order val="8"/>
          <c:tx>
            <c:strRef>
              <c:f>Income!$A$110</c:f>
              <c:strCache>
                <c:ptCount val="1"/>
                <c:pt idx="0">
                  <c:v>Labour - public works</c:v>
                </c:pt>
              </c:strCache>
            </c:strRef>
          </c:tx>
          <c:spPr>
            <a:solidFill>
              <a:srgbClr val="95373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(Income!$B$110:$D$110,Income!$F$110:$H$110)</c:f>
              <c:numCache>
                <c:formatCode>#,##0</c:formatCode>
                <c:ptCount val="6"/>
                <c:pt idx="0">
                  <c:v>1286.0</c:v>
                </c:pt>
                <c:pt idx="1">
                  <c:v>1286.0</c:v>
                </c:pt>
                <c:pt idx="2">
                  <c:v>0.0</c:v>
                </c:pt>
                <c:pt idx="3">
                  <c:v>1286.0</c:v>
                </c:pt>
                <c:pt idx="4">
                  <c:v>1286.0</c:v>
                </c:pt>
                <c:pt idx="5">
                  <c:v>0.0</c:v>
                </c:pt>
              </c:numCache>
            </c:numRef>
          </c:val>
        </c:ser>
        <c:ser>
          <c:idx val="6"/>
          <c:order val="9"/>
          <c:tx>
            <c:strRef>
              <c:f>Income!$A$111</c:f>
              <c:strCache>
                <c:ptCount val="1"/>
                <c:pt idx="0">
                  <c:v>Self - employment</c:v>
                </c:pt>
              </c:strCache>
            </c:strRef>
          </c:tx>
          <c:spPr>
            <a:solidFill>
              <a:srgbClr val="D3BBD8"/>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(Income!$B$111:$D$111,Income!$F$111:$H$111)</c:f>
              <c:numCache>
                <c:formatCode>#,##0</c:formatCode>
                <c:ptCount val="6"/>
                <c:pt idx="0">
                  <c:v>4500.0</c:v>
                </c:pt>
                <c:pt idx="1">
                  <c:v>0.0</c:v>
                </c:pt>
                <c:pt idx="2">
                  <c:v>0.0</c:v>
                </c:pt>
                <c:pt idx="3">
                  <c:v>5097.6</c:v>
                </c:pt>
                <c:pt idx="4">
                  <c:v>0.0</c:v>
                </c:pt>
                <c:pt idx="5">
                  <c:v>0.0</c:v>
                </c:pt>
              </c:numCache>
            </c:numRef>
          </c:val>
        </c:ser>
        <c:ser>
          <c:idx val="3"/>
          <c:order val="10"/>
          <c:tx>
            <c:strRef>
              <c:f>Income!$A$112</c:f>
              <c:strCache>
                <c:ptCount val="1"/>
                <c:pt idx="0">
                  <c:v>Small business/petty trading</c:v>
                </c:pt>
              </c:strCache>
            </c:strRef>
          </c:tx>
          <c:spPr>
            <a:solidFill>
              <a:srgbClr val="CC66FF"/>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(Income!$B$112:$D$112,Income!$F$112:$H$112)</c:f>
              <c:numCache>
                <c:formatCode>#,##0</c:formatCode>
                <c:ptCount val="6"/>
                <c:pt idx="0">
                  <c:v>0.0</c:v>
                </c:pt>
                <c:pt idx="1">
                  <c:v>4800.0</c:v>
                </c:pt>
                <c:pt idx="2">
                  <c:v>27600.0</c:v>
                </c:pt>
                <c:pt idx="3">
                  <c:v>0.0</c:v>
                </c:pt>
                <c:pt idx="4">
                  <c:v>5664.000000000001</c:v>
                </c:pt>
                <c:pt idx="5">
                  <c:v>32568.0</c:v>
                </c:pt>
              </c:numCache>
            </c:numRef>
          </c:val>
        </c:ser>
        <c:ser>
          <c:idx val="9"/>
          <c:order val="11"/>
          <c:tx>
            <c:strRef>
              <c:f>Income!$A$113</c:f>
              <c:strCache>
                <c:ptCount val="1"/>
                <c:pt idx="0">
                  <c:v>Food transfer - official</c:v>
                </c:pt>
              </c:strCache>
            </c:strRef>
          </c:tx>
          <c:spPr>
            <a:solidFill>
              <a:srgbClr val="558ED5"/>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(Income!$B$113:$D$113,Income!$F$113:$H$113)</c:f>
              <c:numCache>
                <c:formatCode>#,##0</c:formatCode>
                <c:ptCount val="6"/>
                <c:pt idx="0">
                  <c:v>972.2885562307183</c:v>
                </c:pt>
                <c:pt idx="1">
                  <c:v>972.2885562307183</c:v>
                </c:pt>
                <c:pt idx="2">
                  <c:v>0.0</c:v>
                </c:pt>
                <c:pt idx="3">
                  <c:v>1604.276117780685</c:v>
                </c:pt>
                <c:pt idx="4">
                  <c:v>1604.276117780685</c:v>
                </c:pt>
                <c:pt idx="5">
                  <c:v>0.0</c:v>
                </c:pt>
              </c:numCache>
            </c:numRef>
          </c:val>
        </c:ser>
        <c:ser>
          <c:idx val="10"/>
          <c:order val="12"/>
          <c:tx>
            <c:strRef>
              <c:f>Income!$A$115</c:f>
              <c:strCache>
                <c:ptCount val="1"/>
                <c:pt idx="0">
                  <c:v>Cash transfer - official</c:v>
                </c:pt>
              </c:strCache>
            </c:strRef>
          </c:tx>
          <c:spPr>
            <a:solidFill>
              <a:srgbClr val="A6A6A6"/>
            </a:solidFill>
            <a:ln w="3175" cmpd="sng">
              <a:solidFill>
                <a:srgbClr val="000000"/>
              </a:solidFill>
              <a:prstDash val="solid"/>
            </a:ln>
          </c:spPr>
          <c:invertIfNegative val="0"/>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(Income!$B$115:$D$115,Income!$F$115:$H$115)</c:f>
              <c:numCache>
                <c:formatCode>#,##0</c:formatCode>
                <c:ptCount val="6"/>
                <c:pt idx="0">
                  <c:v>5400.0</c:v>
                </c:pt>
                <c:pt idx="1">
                  <c:v>5400.0</c:v>
                </c:pt>
                <c:pt idx="2">
                  <c:v>0.0</c:v>
                </c:pt>
                <c:pt idx="3">
                  <c:v>0.0</c:v>
                </c:pt>
                <c:pt idx="4">
                  <c:v>0.0</c:v>
                </c:pt>
                <c:pt idx="5">
                  <c:v>0.0</c:v>
                </c:pt>
              </c:numCache>
            </c:numRef>
          </c:val>
        </c:ser>
        <c:dLbls>
          <c:showLegendKey val="0"/>
          <c:showVal val="0"/>
          <c:showCatName val="0"/>
          <c:showSerName val="0"/>
          <c:showPercent val="0"/>
          <c:showBubbleSize val="0"/>
        </c:dLbls>
        <c:gapWidth val="150"/>
        <c:overlap val="100"/>
        <c:axId val="-2093181880"/>
        <c:axId val="-2093086936"/>
      </c:barChart>
      <c:lineChart>
        <c:grouping val="standard"/>
        <c:varyColors val="0"/>
        <c:ser>
          <c:idx val="13"/>
          <c:order val="0"/>
          <c:tx>
            <c:strRef>
              <c:f>Income!$A$119</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(Income!$B$119:$D$119,Income!$F$119:$H$119)</c:f>
              <c:numCache>
                <c:formatCode>#,##0</c:formatCode>
                <c:ptCount val="6"/>
                <c:pt idx="0">
                  <c:v>17800.51565503642</c:v>
                </c:pt>
                <c:pt idx="1">
                  <c:v>17800.51565503642</c:v>
                </c:pt>
                <c:pt idx="2">
                  <c:v>17800.51565503642</c:v>
                </c:pt>
              </c:numCache>
            </c:numRef>
          </c:val>
          <c:smooth val="0"/>
        </c:ser>
        <c:ser>
          <c:idx val="15"/>
          <c:order val="1"/>
          <c:tx>
            <c:strRef>
              <c:f>Income!$A$123</c:f>
              <c:strCache>
                <c:ptCount val="1"/>
                <c:pt idx="0">
                  <c:v>Food Poverty line</c:v>
                </c:pt>
              </c:strCache>
            </c:strRef>
          </c:tx>
          <c:spPr>
            <a:ln w="12700">
              <a:solidFill>
                <a:srgbClr val="DD0806"/>
              </a:solidFill>
              <a:prstDash val="solid"/>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(Income!$B$123:$D$123,Income!$F$123:$H$123)</c:f>
              <c:numCache>
                <c:formatCode>General</c:formatCode>
                <c:ptCount val="6"/>
                <c:pt idx="3" formatCode="#,##0">
                  <c:v>27031.5769335823</c:v>
                </c:pt>
                <c:pt idx="4" formatCode="#,##0">
                  <c:v>27031.5769335823</c:v>
                </c:pt>
                <c:pt idx="5" formatCode="#,##0">
                  <c:v>27031.5769335823</c:v>
                </c:pt>
              </c:numCache>
            </c:numRef>
          </c:val>
          <c:smooth val="0"/>
        </c:ser>
        <c:ser>
          <c:idx val="18"/>
          <c:order val="2"/>
          <c:tx>
            <c:strRef>
              <c:f>Income!$A$120</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(Income!$B$120:$D$120,Income!$F$120:$H$120)</c:f>
              <c:numCache>
                <c:formatCode>#,##0</c:formatCode>
                <c:ptCount val="6"/>
                <c:pt idx="0">
                  <c:v>26991.92898836975</c:v>
                </c:pt>
                <c:pt idx="1">
                  <c:v>26991.92898836975</c:v>
                </c:pt>
                <c:pt idx="2">
                  <c:v>26991.92898836975</c:v>
                </c:pt>
              </c:numCache>
            </c:numRef>
          </c:val>
          <c:smooth val="0"/>
        </c:ser>
        <c:ser>
          <c:idx val="19"/>
          <c:order val="3"/>
          <c:tx>
            <c:strRef>
              <c:f>Income!$A$124</c:f>
              <c:strCache>
                <c:ptCount val="1"/>
                <c:pt idx="0">
                  <c:v>Lower Bound Poverty line</c:v>
                </c:pt>
              </c:strCache>
            </c:strRef>
          </c:tx>
          <c:spPr>
            <a:ln w="12700" cmpd="sng">
              <a:solidFill>
                <a:srgbClr val="FF0000"/>
              </a:solidFill>
              <a:prstDash val="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(Income!$B$124:$D$124,Income!$F$124:$H$124)</c:f>
              <c:numCache>
                <c:formatCode>General</c:formatCode>
                <c:ptCount val="6"/>
                <c:pt idx="3" formatCode="#,##0">
                  <c:v>36222.99026691563</c:v>
                </c:pt>
                <c:pt idx="4" formatCode="#,##0">
                  <c:v>36222.99026691564</c:v>
                </c:pt>
                <c:pt idx="5" formatCode="#,##0">
                  <c:v>36222.99026691564</c:v>
                </c:pt>
              </c:numCache>
            </c:numRef>
          </c:val>
          <c:smooth val="0"/>
        </c:ser>
        <c:ser>
          <c:idx val="20"/>
          <c:order val="4"/>
          <c:tx>
            <c:strRef>
              <c:f>Income!$A$121</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Income!$B$121:$D$121</c:f>
              <c:numCache>
                <c:formatCode>#,##0</c:formatCode>
                <c:ptCount val="3"/>
                <c:pt idx="0">
                  <c:v>43360.88898836975</c:v>
                </c:pt>
                <c:pt idx="1">
                  <c:v>43360.88898836975</c:v>
                </c:pt>
                <c:pt idx="2">
                  <c:v>43360.88898836975</c:v>
                </c:pt>
              </c:numCache>
            </c:numRef>
          </c:val>
          <c:smooth val="0"/>
        </c:ser>
        <c:ser>
          <c:idx val="21"/>
          <c:order val="5"/>
          <c:tx>
            <c:strRef>
              <c:f>Income!$A$125</c:f>
              <c:strCache>
                <c:ptCount val="1"/>
                <c:pt idx="0">
                  <c:v>Upper Bound Poverty line</c:v>
                </c:pt>
              </c:strCache>
            </c:strRef>
          </c:tx>
          <c:spPr>
            <a:ln w="12700" cmpd="sng">
              <a:solidFill>
                <a:srgbClr val="723F95"/>
              </a:solidFill>
              <a:prstDash val="lgDash"/>
            </a:ln>
          </c:spPr>
          <c:marker>
            <c:symbol val="none"/>
          </c:marker>
          <c:cat>
            <c:strRef>
              <c:f>(Income!$B$71:$D$71,Income!$F$71:$H$71)</c:f>
              <c:strCache>
                <c:ptCount val="6"/>
                <c:pt idx="0">
                  <c:v>Baseline: casuals</c:v>
                </c:pt>
                <c:pt idx="1">
                  <c:v>Baseline: temporary</c:v>
                </c:pt>
                <c:pt idx="2">
                  <c:v>Baseline: full-time</c:v>
                </c:pt>
                <c:pt idx="3">
                  <c:v>Current: casuals</c:v>
                </c:pt>
                <c:pt idx="4">
                  <c:v>Current: temporary</c:v>
                </c:pt>
                <c:pt idx="5">
                  <c:v>Current: full-time</c:v>
                </c:pt>
              </c:strCache>
            </c:strRef>
          </c:cat>
          <c:val>
            <c:numRef>
              <c:f>(Income!$B$125:$D$125,Income!$F$125:$H$125)</c:f>
              <c:numCache>
                <c:formatCode>General</c:formatCode>
                <c:ptCount val="6"/>
                <c:pt idx="3" formatCode="#,##0">
                  <c:v>52591.95026691564</c:v>
                </c:pt>
                <c:pt idx="4" formatCode="#,##0">
                  <c:v>52591.95026691564</c:v>
                </c:pt>
                <c:pt idx="5" formatCode="#,##0">
                  <c:v>52591.95026691564</c:v>
                </c:pt>
              </c:numCache>
            </c:numRef>
          </c:val>
          <c:smooth val="0"/>
        </c:ser>
        <c:dLbls>
          <c:showLegendKey val="0"/>
          <c:showVal val="0"/>
          <c:showCatName val="0"/>
          <c:showSerName val="0"/>
          <c:showPercent val="0"/>
          <c:showBubbleSize val="0"/>
        </c:dLbls>
        <c:marker val="1"/>
        <c:smooth val="0"/>
        <c:axId val="-2093181880"/>
        <c:axId val="-2093086936"/>
      </c:lineChart>
      <c:catAx>
        <c:axId val="-209318188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3086936"/>
        <c:crosses val="autoZero"/>
        <c:auto val="1"/>
        <c:lblAlgn val="ctr"/>
        <c:lblOffset val="100"/>
        <c:tickLblSkip val="1"/>
        <c:tickMarkSkip val="1"/>
        <c:noMultiLvlLbl val="0"/>
      </c:catAx>
      <c:valAx>
        <c:axId val="-2093086936"/>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3181880"/>
        <c:crosses val="autoZero"/>
        <c:crossBetween val="between"/>
      </c:valAx>
      <c:spPr>
        <a:solidFill>
          <a:srgbClr val="FFFFFF"/>
        </a:solidFill>
        <a:ln w="3175">
          <a:solidFill>
            <a:srgbClr val="000000"/>
          </a:solidFill>
          <a:prstDash val="solid"/>
        </a:ln>
      </c:spPr>
    </c:plotArea>
    <c:legend>
      <c:legendPos val="b"/>
      <c:legendEntry>
        <c:idx val="8"/>
        <c:delete val="1"/>
      </c:legendEntry>
      <c:legendEntry>
        <c:idx val="10"/>
        <c:delete val="1"/>
      </c:legendEntry>
      <c:legendEntry>
        <c:idx val="12"/>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300" b="0" i="0">
                <a:latin typeface="Helvetica Light"/>
                <a:cs typeface="Helvetica Light"/>
              </a:defRPr>
            </a:pPr>
            <a:r>
              <a:rPr lang="en-US" sz="1300" b="0" i="0" dirty="0">
                <a:latin typeface="Helvetica Light"/>
                <a:cs typeface="Helvetica Light"/>
              </a:rPr>
              <a:t>ZA Urban Poor </a:t>
            </a:r>
          </a:p>
        </c:rich>
      </c:tx>
      <c:layout>
        <c:manualLayout>
          <c:xMode val="edge"/>
          <c:yMode val="edge"/>
          <c:x val="0.382348197407966"/>
          <c:y val="0.0274263278065851"/>
        </c:manualLayout>
      </c:layout>
      <c:overlay val="1"/>
      <c:spPr>
        <a:solidFill>
          <a:schemeClr val="bg1"/>
        </a:solidFill>
        <a:ln w="3175" cmpd="sng">
          <a:solidFill>
            <a:schemeClr val="tx1"/>
          </a:solidFill>
        </a:ln>
      </c:spPr>
    </c:title>
    <c:autoTitleDeleted val="0"/>
    <c:plotArea>
      <c:layout>
        <c:manualLayout>
          <c:layoutTarget val="inner"/>
          <c:xMode val="edge"/>
          <c:yMode val="edge"/>
          <c:x val="0.0997886663130839"/>
          <c:y val="0.0491059044448712"/>
          <c:w val="0.837439924931663"/>
          <c:h val="0.680472014168961"/>
        </c:manualLayout>
      </c:layout>
      <c:barChart>
        <c:barDir val="col"/>
        <c:grouping val="stacked"/>
        <c:varyColors val="0"/>
        <c:ser>
          <c:idx val="1"/>
          <c:order val="2"/>
          <c:tx>
            <c:strRef>
              <c:f>Income!$A$72</c:f>
              <c:strCache>
                <c:ptCount val="1"/>
                <c:pt idx="0">
                  <c:v>Own crops Consumed</c:v>
                </c:pt>
              </c:strCache>
            </c:strRef>
          </c:tx>
          <c:spPr>
            <a:solidFill>
              <a:srgbClr val="00800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Income!$B$72:$I$72</c:f>
              <c:numCache>
                <c:formatCode>#,##0</c:formatCode>
                <c:ptCount val="8"/>
                <c:pt idx="0">
                  <c:v>0.0</c:v>
                </c:pt>
                <c:pt idx="1">
                  <c:v>0.0</c:v>
                </c:pt>
                <c:pt idx="2">
                  <c:v>0.0</c:v>
                </c:pt>
                <c:pt idx="3">
                  <c:v>0.0</c:v>
                </c:pt>
                <c:pt idx="4">
                  <c:v>0.0</c:v>
                </c:pt>
                <c:pt idx="5">
                  <c:v>0.0</c:v>
                </c:pt>
                <c:pt idx="6">
                  <c:v>0.0</c:v>
                </c:pt>
                <c:pt idx="7">
                  <c:v>0.0</c:v>
                </c:pt>
              </c:numCache>
            </c:numRef>
          </c:val>
        </c:ser>
        <c:ser>
          <c:idx val="2"/>
          <c:order val="7"/>
          <c:tx>
            <c:strRef>
              <c:f>Income!$A$73</c:f>
              <c:strCache>
                <c:ptCount val="1"/>
                <c:pt idx="0">
                  <c:v>Own crops sold</c:v>
                </c:pt>
              </c:strCache>
            </c:strRef>
          </c:tx>
          <c:spPr>
            <a:solidFill>
              <a:srgbClr val="C3D69B"/>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Income!$B$73:$I$73</c:f>
              <c:numCache>
                <c:formatCode>#,##0</c:formatCode>
                <c:ptCount val="8"/>
                <c:pt idx="0">
                  <c:v>0.0</c:v>
                </c:pt>
                <c:pt idx="1">
                  <c:v>0.0</c:v>
                </c:pt>
                <c:pt idx="2">
                  <c:v>0.0</c:v>
                </c:pt>
                <c:pt idx="3">
                  <c:v>0.0</c:v>
                </c:pt>
                <c:pt idx="4">
                  <c:v>0.0</c:v>
                </c:pt>
                <c:pt idx="5">
                  <c:v>0.0</c:v>
                </c:pt>
                <c:pt idx="6">
                  <c:v>0.0</c:v>
                </c:pt>
                <c:pt idx="7">
                  <c:v>0.0</c:v>
                </c:pt>
              </c:numCache>
            </c:numRef>
          </c:val>
        </c:ser>
        <c:ser>
          <c:idx val="5"/>
          <c:order val="8"/>
          <c:tx>
            <c:strRef>
              <c:f>Income!$A$74</c:f>
              <c:strCache>
                <c:ptCount val="1"/>
                <c:pt idx="0">
                  <c:v>Animal products consumed</c:v>
                </c:pt>
              </c:strCache>
            </c:strRef>
          </c:tx>
          <c:spPr>
            <a:solidFill>
              <a:srgbClr val="FFFFFF"/>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Income!$B$74:$I$74</c:f>
              <c:numCache>
                <c:formatCode>#,##0</c:formatCode>
                <c:ptCount val="8"/>
                <c:pt idx="0">
                  <c:v>0.0</c:v>
                </c:pt>
                <c:pt idx="1">
                  <c:v>0.0</c:v>
                </c:pt>
                <c:pt idx="2">
                  <c:v>0.0</c:v>
                </c:pt>
                <c:pt idx="3">
                  <c:v>0.0</c:v>
                </c:pt>
                <c:pt idx="4">
                  <c:v>0.0</c:v>
                </c:pt>
                <c:pt idx="5">
                  <c:v>0.0</c:v>
                </c:pt>
                <c:pt idx="6">
                  <c:v>0.0</c:v>
                </c:pt>
                <c:pt idx="7">
                  <c:v>0.0</c:v>
                </c:pt>
              </c:numCache>
            </c:numRef>
          </c:val>
        </c:ser>
        <c:ser>
          <c:idx val="7"/>
          <c:order val="9"/>
          <c:tx>
            <c:strRef>
              <c:f>Income!$A$76</c:f>
              <c:strCache>
                <c:ptCount val="1"/>
                <c:pt idx="0">
                  <c:v>Animals sold</c:v>
                </c:pt>
              </c:strCache>
            </c:strRef>
          </c:tx>
          <c:spPr>
            <a:solidFill>
              <a:srgbClr val="FAC090"/>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Income!$B$76:$I$76</c:f>
              <c:numCache>
                <c:formatCode>#,##0</c:formatCode>
                <c:ptCount val="8"/>
                <c:pt idx="0">
                  <c:v>0.0</c:v>
                </c:pt>
                <c:pt idx="1">
                  <c:v>0.0</c:v>
                </c:pt>
                <c:pt idx="2">
                  <c:v>0.0</c:v>
                </c:pt>
                <c:pt idx="3">
                  <c:v>0.0</c:v>
                </c:pt>
                <c:pt idx="4">
                  <c:v>0.0</c:v>
                </c:pt>
                <c:pt idx="5">
                  <c:v>0.0</c:v>
                </c:pt>
                <c:pt idx="6">
                  <c:v>0.0</c:v>
                </c:pt>
                <c:pt idx="7">
                  <c:v>0.0</c:v>
                </c:pt>
              </c:numCache>
            </c:numRef>
          </c:val>
        </c:ser>
        <c:ser>
          <c:idx val="8"/>
          <c:order val="10"/>
          <c:tx>
            <c:strRef>
              <c:f>Income!$A$77</c:f>
              <c:strCache>
                <c:ptCount val="1"/>
                <c:pt idx="0">
                  <c:v>Wild foods consumed and sold</c:v>
                </c:pt>
              </c:strCache>
            </c:strRef>
          </c:tx>
          <c:spPr>
            <a:solidFill>
              <a:srgbClr val="B3A2C7"/>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Income!$B$77:$I$77</c:f>
              <c:numCache>
                <c:formatCode>#,##0</c:formatCode>
                <c:ptCount val="8"/>
                <c:pt idx="0">
                  <c:v>0.0</c:v>
                </c:pt>
                <c:pt idx="1">
                  <c:v>0.0</c:v>
                </c:pt>
                <c:pt idx="2">
                  <c:v>0.0</c:v>
                </c:pt>
                <c:pt idx="3">
                  <c:v>0.0</c:v>
                </c:pt>
                <c:pt idx="4">
                  <c:v>0.0</c:v>
                </c:pt>
                <c:pt idx="5">
                  <c:v>0.0</c:v>
                </c:pt>
                <c:pt idx="6">
                  <c:v>0.0</c:v>
                </c:pt>
                <c:pt idx="7">
                  <c:v>0.0</c:v>
                </c:pt>
              </c:numCache>
            </c:numRef>
          </c:val>
        </c:ser>
        <c:ser>
          <c:idx val="12"/>
          <c:order val="11"/>
          <c:tx>
            <c:strRef>
              <c:f>Income!$A$78</c:f>
              <c:strCache>
                <c:ptCount val="1"/>
                <c:pt idx="0">
                  <c:v>Labour - casual</c:v>
                </c:pt>
              </c:strCache>
            </c:strRef>
          </c:tx>
          <c:spPr>
            <a:solidFill>
              <a:srgbClr val="D99694"/>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Income!$B$78:$I$78</c:f>
              <c:numCache>
                <c:formatCode>#,##0</c:formatCode>
                <c:ptCount val="8"/>
                <c:pt idx="0">
                  <c:v>6044.22691424995</c:v>
                </c:pt>
                <c:pt idx="1">
                  <c:v>14145.29522618495</c:v>
                </c:pt>
                <c:pt idx="2">
                  <c:v>20839.05100286175</c:v>
                </c:pt>
                <c:pt idx="3">
                  <c:v>29770.07286123108</c:v>
                </c:pt>
                <c:pt idx="4">
                  <c:v>4402.8</c:v>
                </c:pt>
                <c:pt idx="5">
                  <c:v>10259.4</c:v>
                </c:pt>
                <c:pt idx="6">
                  <c:v>15120.6</c:v>
                </c:pt>
                <c:pt idx="7">
                  <c:v>21555.6</c:v>
                </c:pt>
              </c:numCache>
            </c:numRef>
          </c:val>
        </c:ser>
        <c:ser>
          <c:idx val="4"/>
          <c:order val="12"/>
          <c:tx>
            <c:strRef>
              <c:f>Income!$A$79</c:f>
              <c:strCache>
                <c:ptCount val="1"/>
                <c:pt idx="0">
                  <c:v>Labour - formal emp</c:v>
                </c:pt>
              </c:strCache>
            </c:strRef>
          </c:tx>
          <c:spPr>
            <a:solidFill>
              <a:srgbClr val="C0504D"/>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Income!$B$79:$I$79</c:f>
              <c:numCache>
                <c:formatCode>#,##0</c:formatCode>
                <c:ptCount val="8"/>
                <c:pt idx="0">
                  <c:v>0.0</c:v>
                </c:pt>
                <c:pt idx="1">
                  <c:v>0.0</c:v>
                </c:pt>
                <c:pt idx="2">
                  <c:v>13531.85130055958</c:v>
                </c:pt>
                <c:pt idx="3">
                  <c:v>34731.75167143626</c:v>
                </c:pt>
                <c:pt idx="4">
                  <c:v>0.0</c:v>
                </c:pt>
                <c:pt idx="5">
                  <c:v>0.0</c:v>
                </c:pt>
                <c:pt idx="6">
                  <c:v>10440.0</c:v>
                </c:pt>
                <c:pt idx="7">
                  <c:v>26796.0</c:v>
                </c:pt>
              </c:numCache>
            </c:numRef>
          </c:val>
        </c:ser>
        <c:ser>
          <c:idx val="0"/>
          <c:order val="13"/>
          <c:tx>
            <c:strRef>
              <c:f>Income!$A$80</c:f>
              <c:strCache>
                <c:ptCount val="1"/>
                <c:pt idx="0">
                  <c:v>Labour - public works</c:v>
                </c:pt>
              </c:strCache>
            </c:strRef>
          </c:tx>
          <c:spPr>
            <a:solidFill>
              <a:srgbClr val="95373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Income!$B$80:$I$80</c:f>
              <c:numCache>
                <c:formatCode>#,##0</c:formatCode>
                <c:ptCount val="8"/>
                <c:pt idx="0">
                  <c:v>0.0</c:v>
                </c:pt>
                <c:pt idx="1">
                  <c:v>0.0</c:v>
                </c:pt>
                <c:pt idx="2">
                  <c:v>0.0</c:v>
                </c:pt>
                <c:pt idx="3">
                  <c:v>0.0</c:v>
                </c:pt>
                <c:pt idx="4">
                  <c:v>0.0</c:v>
                </c:pt>
                <c:pt idx="5">
                  <c:v>0.0</c:v>
                </c:pt>
                <c:pt idx="6">
                  <c:v>0.0</c:v>
                </c:pt>
                <c:pt idx="7">
                  <c:v>0.0</c:v>
                </c:pt>
              </c:numCache>
            </c:numRef>
          </c:val>
        </c:ser>
        <c:ser>
          <c:idx val="6"/>
          <c:order val="14"/>
          <c:tx>
            <c:strRef>
              <c:f>Income!$A$81</c:f>
              <c:strCache>
                <c:ptCount val="1"/>
                <c:pt idx="0">
                  <c:v>Self - employment</c:v>
                </c:pt>
              </c:strCache>
            </c:strRef>
          </c:tx>
          <c:spPr>
            <a:solidFill>
              <a:srgbClr val="D3BBD8"/>
            </a:solidFill>
            <a:ln w="3175" cmpd="sng">
              <a:solidFill>
                <a:srgbClr val="000000"/>
              </a:solidFill>
              <a:prstDash val="solid"/>
            </a:ln>
          </c:spPr>
          <c:invertIfNegative val="0"/>
          <c:val>
            <c:numRef>
              <c:f>Income!$B$81:$I$81</c:f>
              <c:numCache>
                <c:formatCode>#,##0</c:formatCode>
                <c:ptCount val="8"/>
                <c:pt idx="0">
                  <c:v>3518.281338145492</c:v>
                </c:pt>
                <c:pt idx="1">
                  <c:v>8209.32312233948</c:v>
                </c:pt>
                <c:pt idx="2">
                  <c:v>10554.84401443647</c:v>
                </c:pt>
                <c:pt idx="3">
                  <c:v>14289.63497339092</c:v>
                </c:pt>
                <c:pt idx="4">
                  <c:v>2808.0</c:v>
                </c:pt>
                <c:pt idx="5">
                  <c:v>5665.336174148315</c:v>
                </c:pt>
                <c:pt idx="6">
                  <c:v>7043.631555852746</c:v>
                </c:pt>
                <c:pt idx="7">
                  <c:v>9450.51576766098</c:v>
                </c:pt>
              </c:numCache>
            </c:numRef>
          </c:val>
        </c:ser>
        <c:ser>
          <c:idx val="3"/>
          <c:order val="15"/>
          <c:tx>
            <c:strRef>
              <c:f>Income!$A$82</c:f>
              <c:strCache>
                <c:ptCount val="1"/>
                <c:pt idx="0">
                  <c:v>Small business/petty trading</c:v>
                </c:pt>
              </c:strCache>
            </c:strRef>
          </c:tx>
          <c:spPr>
            <a:solidFill>
              <a:srgbClr val="CC66FF"/>
            </a:solidFill>
            <a:ln w="3175" cmpd="sng">
              <a:solidFill>
                <a:srgbClr val="000000"/>
              </a:solidFill>
              <a:prstDash val="solid"/>
            </a:ln>
          </c:spPr>
          <c:invertIfNegative val="0"/>
          <c:val>
            <c:numRef>
              <c:f>Income!$B$82:$I$82</c:f>
              <c:numCache>
                <c:formatCode>#,##0</c:formatCode>
                <c:ptCount val="8"/>
                <c:pt idx="0">
                  <c:v>0.0</c:v>
                </c:pt>
                <c:pt idx="1">
                  <c:v>4239.980074175336</c:v>
                </c:pt>
                <c:pt idx="2">
                  <c:v>7036.562676290987</c:v>
                </c:pt>
                <c:pt idx="3">
                  <c:v>8931.02185836933</c:v>
                </c:pt>
                <c:pt idx="4">
                  <c:v>0.0</c:v>
                </c:pt>
                <c:pt idx="5">
                  <c:v>3271.199999999999</c:v>
                </c:pt>
                <c:pt idx="6">
                  <c:v>5428.8</c:v>
                </c:pt>
                <c:pt idx="7">
                  <c:v>6890.399999999998</c:v>
                </c:pt>
              </c:numCache>
            </c:numRef>
          </c:val>
        </c:ser>
        <c:ser>
          <c:idx val="9"/>
          <c:order val="16"/>
          <c:tx>
            <c:strRef>
              <c:f>Income!$A$83</c:f>
              <c:strCache>
                <c:ptCount val="1"/>
                <c:pt idx="0">
                  <c:v>Food transfer - official</c:v>
                </c:pt>
              </c:strCache>
            </c:strRef>
          </c:tx>
          <c:spPr>
            <a:solidFill>
              <a:srgbClr val="558ED5"/>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Income!$B$83:$I$83</c:f>
              <c:numCache>
                <c:formatCode>#,##0</c:formatCode>
                <c:ptCount val="8"/>
                <c:pt idx="0">
                  <c:v>1220.998996116473</c:v>
                </c:pt>
                <c:pt idx="1">
                  <c:v>1220.998996116473</c:v>
                </c:pt>
                <c:pt idx="2">
                  <c:v>1220.998996116472</c:v>
                </c:pt>
                <c:pt idx="3">
                  <c:v>1220.998996116473</c:v>
                </c:pt>
                <c:pt idx="4">
                  <c:v>1339.937506672114</c:v>
                </c:pt>
                <c:pt idx="5">
                  <c:v>1339.937506672114</c:v>
                </c:pt>
                <c:pt idx="6">
                  <c:v>1339.937506672114</c:v>
                </c:pt>
                <c:pt idx="7">
                  <c:v>1339.937506672114</c:v>
                </c:pt>
              </c:numCache>
            </c:numRef>
          </c:val>
        </c:ser>
        <c:ser>
          <c:idx val="17"/>
          <c:order val="17"/>
          <c:tx>
            <c:strRef>
              <c:f>Income!$A$84</c:f>
              <c:strCache>
                <c:ptCount val="1"/>
                <c:pt idx="0">
                  <c:v>Food transfer - gifts</c:v>
                </c:pt>
              </c:strCache>
            </c:strRef>
          </c:tx>
          <c:spPr>
            <a:solidFill>
              <a:srgbClr val="B9CDE5"/>
            </a:solidFill>
            <a:ln w="3175" cmpd="sng">
              <a:solidFill>
                <a:srgbClr val="000000"/>
              </a:solidFill>
              <a:prstDash val="solid"/>
            </a:ln>
          </c:spPr>
          <c:invertIfNegative val="0"/>
          <c:val>
            <c:numRef>
              <c:f>Income!$B$84:$I$84</c:f>
              <c:numCache>
                <c:formatCode>#,##0</c:formatCode>
                <c:ptCount val="8"/>
                <c:pt idx="0">
                  <c:v>0.0</c:v>
                </c:pt>
                <c:pt idx="1">
                  <c:v>0.0</c:v>
                </c:pt>
                <c:pt idx="2">
                  <c:v>0.0</c:v>
                </c:pt>
                <c:pt idx="3">
                  <c:v>0.0</c:v>
                </c:pt>
                <c:pt idx="4">
                  <c:v>0.0</c:v>
                </c:pt>
                <c:pt idx="5">
                  <c:v>0.0</c:v>
                </c:pt>
                <c:pt idx="6">
                  <c:v>0.0</c:v>
                </c:pt>
                <c:pt idx="7">
                  <c:v>0.0</c:v>
                </c:pt>
              </c:numCache>
            </c:numRef>
          </c:val>
        </c:ser>
        <c:ser>
          <c:idx val="10"/>
          <c:order val="18"/>
          <c:tx>
            <c:strRef>
              <c:f>Income!$A$85</c:f>
              <c:strCache>
                <c:ptCount val="1"/>
                <c:pt idx="0">
                  <c:v>Cash transfer - official</c:v>
                </c:pt>
              </c:strCache>
            </c:strRef>
          </c:tx>
          <c:spPr>
            <a:solidFill>
              <a:srgbClr val="A6A6A6"/>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Income!$B$85:$I$85</c:f>
              <c:numCache>
                <c:formatCode>#,##0</c:formatCode>
                <c:ptCount val="8"/>
                <c:pt idx="0">
                  <c:v>15408.26801423718</c:v>
                </c:pt>
                <c:pt idx="1">
                  <c:v>15408.26801423718</c:v>
                </c:pt>
                <c:pt idx="2">
                  <c:v>4582.786973789511</c:v>
                </c:pt>
                <c:pt idx="3">
                  <c:v>0.0</c:v>
                </c:pt>
                <c:pt idx="4">
                  <c:v>12092.64</c:v>
                </c:pt>
                <c:pt idx="5">
                  <c:v>12092.64</c:v>
                </c:pt>
                <c:pt idx="6">
                  <c:v>3596.64</c:v>
                </c:pt>
                <c:pt idx="7">
                  <c:v>0.0</c:v>
                </c:pt>
              </c:numCache>
            </c:numRef>
          </c:val>
        </c:ser>
        <c:ser>
          <c:idx val="11"/>
          <c:order val="19"/>
          <c:tx>
            <c:strRef>
              <c:f>Income!$A$86</c:f>
              <c:strCache>
                <c:ptCount val="1"/>
                <c:pt idx="0">
                  <c:v>Cash transfer - gifts</c:v>
                </c:pt>
              </c:strCache>
            </c:strRef>
          </c:tx>
          <c:spPr>
            <a:solidFill>
              <a:srgbClr val="D9D9D9"/>
            </a:solidFill>
            <a:ln w="3175" cmpd="sng">
              <a:solidFill>
                <a:srgbClr val="000000"/>
              </a:solidFill>
              <a:prstDash val="solid"/>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Income!$B$86:$I$86</c:f>
              <c:numCache>
                <c:formatCode>#,##0</c:formatCode>
                <c:ptCount val="8"/>
                <c:pt idx="0">
                  <c:v>3825.003300958176</c:v>
                </c:pt>
                <c:pt idx="1">
                  <c:v>2616.157918108186</c:v>
                </c:pt>
                <c:pt idx="2">
                  <c:v>3518.281338145491</c:v>
                </c:pt>
                <c:pt idx="3">
                  <c:v>4510.617100186527</c:v>
                </c:pt>
                <c:pt idx="4">
                  <c:v>2742.0</c:v>
                </c:pt>
                <c:pt idx="5">
                  <c:v>1740.0</c:v>
                </c:pt>
                <c:pt idx="6">
                  <c:v>2340.0</c:v>
                </c:pt>
                <c:pt idx="7">
                  <c:v>3.0</c:v>
                </c:pt>
              </c:numCache>
            </c:numRef>
          </c:val>
        </c:ser>
        <c:ser>
          <c:idx val="14"/>
          <c:order val="20"/>
          <c:tx>
            <c:strRef>
              <c:f>Income!$A$87</c:f>
              <c:strCache>
                <c:ptCount val="1"/>
                <c:pt idx="0">
                  <c:v>Other</c:v>
                </c:pt>
              </c:strCache>
            </c:strRef>
          </c:tx>
          <c:spPr>
            <a:solidFill>
              <a:schemeClr val="bg2">
                <a:lumMod val="50000"/>
              </a:schemeClr>
            </a:solidFill>
            <a:ln w="3175" cmpd="sng">
              <a:solidFill>
                <a:schemeClr val="tx1"/>
              </a:solidFill>
            </a:ln>
          </c:spPr>
          <c:invertIfNegative val="0"/>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Income!$B$87:$I$87</c:f>
              <c:numCache>
                <c:formatCode>#,##0</c:formatCode>
                <c:ptCount val="8"/>
                <c:pt idx="0">
                  <c:v>0.0</c:v>
                </c:pt>
                <c:pt idx="1">
                  <c:v>0.0</c:v>
                </c:pt>
                <c:pt idx="2">
                  <c:v>0.0</c:v>
                </c:pt>
                <c:pt idx="3">
                  <c:v>0.0</c:v>
                </c:pt>
                <c:pt idx="4">
                  <c:v>0.0</c:v>
                </c:pt>
                <c:pt idx="5">
                  <c:v>0.0</c:v>
                </c:pt>
                <c:pt idx="6">
                  <c:v>0.0</c:v>
                </c:pt>
                <c:pt idx="7">
                  <c:v>0.0</c:v>
                </c:pt>
              </c:numCache>
            </c:numRef>
          </c:val>
        </c:ser>
        <c:dLbls>
          <c:showLegendKey val="0"/>
          <c:showVal val="0"/>
          <c:showCatName val="0"/>
          <c:showSerName val="0"/>
          <c:showPercent val="0"/>
          <c:showBubbleSize val="0"/>
        </c:dLbls>
        <c:gapWidth val="150"/>
        <c:overlap val="100"/>
        <c:axId val="-2092108040"/>
        <c:axId val="-2092104664"/>
      </c:barChart>
      <c:lineChart>
        <c:grouping val="standard"/>
        <c:varyColors val="0"/>
        <c:ser>
          <c:idx val="13"/>
          <c:order val="0"/>
          <c:tx>
            <c:strRef>
              <c:f>Income!$A$89</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Income!$B$89:$E$89</c:f>
              <c:numCache>
                <c:formatCode>#,##0</c:formatCode>
                <c:ptCount val="4"/>
                <c:pt idx="0">
                  <c:v>19201.523793976</c:v>
                </c:pt>
                <c:pt idx="1">
                  <c:v>19201.523793976</c:v>
                </c:pt>
                <c:pt idx="2">
                  <c:v>19201.523793976</c:v>
                </c:pt>
                <c:pt idx="3">
                  <c:v>19201.523793976</c:v>
                </c:pt>
              </c:numCache>
            </c:numRef>
          </c:val>
          <c:smooth val="0"/>
        </c:ser>
        <c:ser>
          <c:idx val="15"/>
          <c:order val="1"/>
          <c:tx>
            <c:strRef>
              <c:f>Income!$A$93</c:f>
              <c:strCache>
                <c:ptCount val="1"/>
                <c:pt idx="0">
                  <c:v>Food Poverty line</c:v>
                </c:pt>
              </c:strCache>
            </c:strRef>
          </c:tx>
          <c:spPr>
            <a:ln w="12700">
              <a:solidFill>
                <a:srgbClr val="DD0806"/>
              </a:solidFill>
              <a:prstDash val="solid"/>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Income!$B$93:$I$93</c:f>
              <c:numCache>
                <c:formatCode>General</c:formatCode>
                <c:ptCount val="8"/>
                <c:pt idx="4" formatCode="#,##0">
                  <c:v>19201.523793976</c:v>
                </c:pt>
                <c:pt idx="5" formatCode="#,##0">
                  <c:v>19201.523793976</c:v>
                </c:pt>
                <c:pt idx="6" formatCode="#,##0">
                  <c:v>19201.523793976</c:v>
                </c:pt>
                <c:pt idx="7" formatCode="#,##0">
                  <c:v>19201.523793976</c:v>
                </c:pt>
              </c:numCache>
            </c:numRef>
          </c:val>
          <c:smooth val="0"/>
        </c:ser>
        <c:ser>
          <c:idx val="18"/>
          <c:order val="3"/>
          <c:tx>
            <c:strRef>
              <c:f>Income!$A$90</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Income!$B$90:$E$90</c:f>
              <c:numCache>
                <c:formatCode>#,##0</c:formatCode>
                <c:ptCount val="4"/>
                <c:pt idx="0">
                  <c:v>28392.93712730933</c:v>
                </c:pt>
                <c:pt idx="1">
                  <c:v>28392.93712730933</c:v>
                </c:pt>
                <c:pt idx="2">
                  <c:v>28392.93712730933</c:v>
                </c:pt>
                <c:pt idx="3">
                  <c:v>28392.93712730933</c:v>
                </c:pt>
              </c:numCache>
            </c:numRef>
          </c:val>
          <c:smooth val="0"/>
        </c:ser>
        <c:ser>
          <c:idx val="19"/>
          <c:order val="4"/>
          <c:tx>
            <c:strRef>
              <c:f>Income!$A$94</c:f>
              <c:strCache>
                <c:ptCount val="1"/>
                <c:pt idx="0">
                  <c:v>Lower Bound Poverty line</c:v>
                </c:pt>
              </c:strCache>
            </c:strRef>
          </c:tx>
          <c:spPr>
            <a:ln w="12700" cmpd="sng">
              <a:solidFill>
                <a:srgbClr val="FF0000"/>
              </a:solidFill>
              <a:prstDash val="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Income!$B$94:$I$94</c:f>
              <c:numCache>
                <c:formatCode>General</c:formatCode>
                <c:ptCount val="8"/>
                <c:pt idx="4" formatCode="#,##0">
                  <c:v>28392.93712730933</c:v>
                </c:pt>
                <c:pt idx="5" formatCode="#,##0">
                  <c:v>28392.93712730933</c:v>
                </c:pt>
                <c:pt idx="6" formatCode="#,##0">
                  <c:v>28392.93712730933</c:v>
                </c:pt>
                <c:pt idx="7" formatCode="#,##0">
                  <c:v>28392.93712730933</c:v>
                </c:pt>
              </c:numCache>
            </c:numRef>
          </c:val>
          <c:smooth val="0"/>
        </c:ser>
        <c:ser>
          <c:idx val="20"/>
          <c:order val="5"/>
          <c:tx>
            <c:strRef>
              <c:f>Income!$A$91</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Income!$B$91:$E$91</c:f>
              <c:numCache>
                <c:formatCode>#,##0</c:formatCode>
                <c:ptCount val="4"/>
                <c:pt idx="0">
                  <c:v>44761.89712730933</c:v>
                </c:pt>
                <c:pt idx="1">
                  <c:v>44761.89712730933</c:v>
                </c:pt>
                <c:pt idx="2">
                  <c:v>44761.89712730933</c:v>
                </c:pt>
                <c:pt idx="3">
                  <c:v>44761.89712730933</c:v>
                </c:pt>
              </c:numCache>
            </c:numRef>
          </c:val>
          <c:smooth val="0"/>
        </c:ser>
        <c:ser>
          <c:idx val="21"/>
          <c:order val="6"/>
          <c:tx>
            <c:strRef>
              <c:f>Income!$A$95</c:f>
              <c:strCache>
                <c:ptCount val="1"/>
                <c:pt idx="0">
                  <c:v>Upper Bound Poverty line</c:v>
                </c:pt>
              </c:strCache>
            </c:strRef>
          </c:tx>
          <c:spPr>
            <a:ln w="12700" cmpd="sng">
              <a:solidFill>
                <a:srgbClr val="723F95"/>
              </a:solidFill>
              <a:prstDash val="lgDash"/>
            </a:ln>
          </c:spPr>
          <c:marker>
            <c:symbol val="none"/>
          </c:marker>
          <c:cat>
            <c:strRef>
              <c:f>Income!$B$71:$I$71</c:f>
              <c:strCache>
                <c:ptCount val="8"/>
                <c:pt idx="0">
                  <c:v>Baseline: Q1</c:v>
                </c:pt>
                <c:pt idx="1">
                  <c:v>Baseline: Q2</c:v>
                </c:pt>
                <c:pt idx="2">
                  <c:v>Baseline: Q3</c:v>
                </c:pt>
                <c:pt idx="3">
                  <c:v>Baseline: Q4</c:v>
                </c:pt>
                <c:pt idx="4">
                  <c:v>Current: Q1</c:v>
                </c:pt>
                <c:pt idx="5">
                  <c:v>Current: Q2</c:v>
                </c:pt>
                <c:pt idx="6">
                  <c:v>Current: Q3</c:v>
                </c:pt>
                <c:pt idx="7">
                  <c:v>Current: Q4</c:v>
                </c:pt>
              </c:strCache>
            </c:strRef>
          </c:cat>
          <c:val>
            <c:numRef>
              <c:f>Income!$B$95:$I$95</c:f>
              <c:numCache>
                <c:formatCode>General</c:formatCode>
                <c:ptCount val="8"/>
                <c:pt idx="4" formatCode="#,##0">
                  <c:v>44761.89712730933</c:v>
                </c:pt>
                <c:pt idx="5" formatCode="#,##0">
                  <c:v>44761.89712730933</c:v>
                </c:pt>
                <c:pt idx="6" formatCode="#,##0">
                  <c:v>44761.89712730933</c:v>
                </c:pt>
                <c:pt idx="7" formatCode="#,##0">
                  <c:v>44761.89712730933</c:v>
                </c:pt>
              </c:numCache>
            </c:numRef>
          </c:val>
          <c:smooth val="0"/>
        </c:ser>
        <c:dLbls>
          <c:showLegendKey val="0"/>
          <c:showVal val="0"/>
          <c:showCatName val="0"/>
          <c:showSerName val="0"/>
          <c:showPercent val="0"/>
          <c:showBubbleSize val="0"/>
        </c:dLbls>
        <c:marker val="1"/>
        <c:smooth val="0"/>
        <c:axId val="-2092108040"/>
        <c:axId val="-2092104664"/>
      </c:lineChart>
      <c:catAx>
        <c:axId val="-2092108040"/>
        <c:scaling>
          <c:orientation val="minMax"/>
        </c:scaling>
        <c:delete val="0"/>
        <c:axPos val="b"/>
        <c:numFmt formatCode="General" sourceLinked="1"/>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2104664"/>
        <c:crosses val="autoZero"/>
        <c:auto val="1"/>
        <c:lblAlgn val="ctr"/>
        <c:lblOffset val="100"/>
        <c:tickLblSkip val="1"/>
        <c:tickMarkSkip val="1"/>
        <c:noMultiLvlLbl val="0"/>
      </c:catAx>
      <c:valAx>
        <c:axId val="-2092104664"/>
        <c:scaling>
          <c:orientation val="minMax"/>
        </c:scaling>
        <c:delete val="0"/>
        <c:axPos val="l"/>
        <c:majorGridlines>
          <c:spPr>
            <a:ln w="3175">
              <a:solidFill>
                <a:srgbClr val="000000"/>
              </a:solidFill>
              <a:prstDash val="solid"/>
            </a:ln>
          </c:spPr>
        </c:majorGridlines>
        <c:title>
          <c:tx>
            <c:rich>
              <a:bodyPr/>
              <a:lstStyle/>
              <a:p>
                <a:pPr>
                  <a:defRPr sz="800" b="0" i="0" u="none" strike="noStrike" baseline="0">
                    <a:solidFill>
                      <a:srgbClr val="000000"/>
                    </a:solidFill>
                    <a:latin typeface="Helvetica Light"/>
                    <a:ea typeface="Arial"/>
                    <a:cs typeface="Helvetica Light"/>
                  </a:defRPr>
                </a:pPr>
                <a:r>
                  <a:rPr lang="en-US" sz="800" b="0" i="0">
                    <a:latin typeface="Helvetica Light"/>
                    <a:cs typeface="Helvetica Light"/>
                  </a:rPr>
                  <a:t> Cash income today's prices, Hhs size = 'Poor')</a:t>
                </a:r>
              </a:p>
            </c:rich>
          </c:tx>
          <c:layout>
            <c:manualLayout>
              <c:xMode val="edge"/>
              <c:yMode val="edge"/>
              <c:x val="0.0165335291637768"/>
              <c:y val="0.138659070055267"/>
            </c:manualLayout>
          </c:layout>
          <c:overlay val="0"/>
          <c:spPr>
            <a:noFill/>
            <a:ln w="25400">
              <a:noFill/>
            </a:ln>
          </c:spPr>
        </c:title>
        <c:numFmt formatCode="#,##0" sourceLinked="0"/>
        <c:majorTickMark val="out"/>
        <c:minorTickMark val="none"/>
        <c:tickLblPos val="nextTo"/>
        <c:spPr>
          <a:ln w="6350" cmpd="sng">
            <a:solidFill>
              <a:srgbClr val="000000"/>
            </a:solidFill>
            <a:prstDash val="solid"/>
          </a:ln>
        </c:spPr>
        <c:txPr>
          <a:bodyPr rot="0" vert="horz"/>
          <a:lstStyle/>
          <a:p>
            <a:pPr>
              <a:defRPr sz="800" b="0" i="0" u="none" strike="noStrike" baseline="0">
                <a:solidFill>
                  <a:srgbClr val="000000"/>
                </a:solidFill>
                <a:latin typeface="Helvetica Light"/>
                <a:ea typeface="Arial"/>
                <a:cs typeface="Helvetica Light"/>
              </a:defRPr>
            </a:pPr>
            <a:endParaRPr lang="en-US"/>
          </a:p>
        </c:txPr>
        <c:crossAx val="-2092108040"/>
        <c:crosses val="autoZero"/>
        <c:crossBetween val="between"/>
      </c:valAx>
      <c:spPr>
        <a:solidFill>
          <a:srgbClr val="FFFFFF"/>
        </a:solidFill>
        <a:ln w="3175">
          <a:solidFill>
            <a:srgbClr val="000000"/>
          </a:solidFill>
          <a:prstDash val="solid"/>
        </a:ln>
      </c:spPr>
    </c:plotArea>
    <c:legend>
      <c:legendPos val="b"/>
      <c:legendEntry>
        <c:idx val="16"/>
        <c:delete val="1"/>
      </c:legendEntry>
      <c:legendEntry>
        <c:idx val="18"/>
        <c:delete val="1"/>
      </c:legendEntry>
      <c:legendEntry>
        <c:idx val="20"/>
        <c:delete val="1"/>
      </c:legendEntry>
      <c:layout>
        <c:manualLayout>
          <c:xMode val="edge"/>
          <c:yMode val="edge"/>
          <c:x val="0.0889954170236492"/>
          <c:y val="0.792363271664213"/>
          <c:w val="0.825463261392844"/>
          <c:h val="0.199506647034974"/>
        </c:manualLayout>
      </c:layout>
      <c:overlay val="0"/>
      <c:spPr>
        <a:noFill/>
        <a:ln w="25400">
          <a:noFill/>
        </a:ln>
      </c:spPr>
      <c:txPr>
        <a:bodyPr/>
        <a:lstStyle/>
        <a:p>
          <a:pPr>
            <a:defRPr sz="700" b="0" i="0" u="none" strike="noStrike" baseline="0">
              <a:solidFill>
                <a:srgbClr val="000000"/>
              </a:solidFill>
              <a:latin typeface="Helvetica Light"/>
              <a:ea typeface="Calibri"/>
              <a:cs typeface="Helvetica Light"/>
            </a:defRPr>
          </a:pPr>
          <a:endParaRPr lang="en-US"/>
        </a:p>
      </c:txPr>
    </c:legend>
    <c:plotVisOnly val="1"/>
    <c:dispBlanksAs val="gap"/>
    <c:showDLblsOverMax val="0"/>
  </c:chart>
  <c:spPr>
    <a:solidFill>
      <a:srgbClr val="FFFFFF"/>
    </a:solidFill>
    <a:ln w="3175" cmpd="sng">
      <a:solidFill>
        <a:srgbClr val="000000"/>
      </a:solidFill>
      <a:prstDash val="solid"/>
    </a:ln>
  </c:spPr>
  <c:txPr>
    <a:bodyPr/>
    <a:lstStyle/>
    <a:p>
      <a:pPr>
        <a:defRPr sz="575" b="0" i="0" u="none" strike="noStrike" baseline="0">
          <a:solidFill>
            <a:srgbClr val="000000"/>
          </a:solidFill>
          <a:latin typeface="Arial"/>
          <a:ea typeface="Arial"/>
          <a:cs typeface="Arial"/>
        </a:defRPr>
      </a:pPr>
      <a:endParaRPr lang="en-US"/>
    </a:p>
  </c:txPr>
  <c:externalData r:id="rId1">
    <c:autoUpdate val="0"/>
  </c:externalData>
</c:chartSpace>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9F7CFC4-08FD-9A44-A13F-A18A850CC1B3}" type="datetimeFigureOut">
              <a:rPr lang="en-US" smtClean="0"/>
              <a:t>16/10/18</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31AFAC-3128-3441-A944-2C44C1ED4215}" type="slidenum">
              <a:rPr lang="en-GB" smtClean="0"/>
              <a:t>‹#›</a:t>
            </a:fld>
            <a:endParaRPr lang="en-GB"/>
          </a:p>
        </p:txBody>
      </p:sp>
    </p:spTree>
    <p:extLst>
      <p:ext uri="{BB962C8B-B14F-4D97-AF65-F5344CB8AC3E}">
        <p14:creationId xmlns:p14="http://schemas.microsoft.com/office/powerpoint/2010/main" val="139994944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written report will highlight many of these assumptions which cannot be covered in this</a:t>
            </a:r>
            <a:r>
              <a:rPr lang="en-GB" baseline="0" dirty="0" smtClean="0"/>
              <a:t> presentation.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a:t>
            </a:fld>
            <a:endParaRPr lang="en-GB"/>
          </a:p>
        </p:txBody>
      </p:sp>
    </p:spTree>
    <p:extLst>
      <p:ext uri="{BB962C8B-B14F-4D97-AF65-F5344CB8AC3E}">
        <p14:creationId xmlns:p14="http://schemas.microsoft.com/office/powerpoint/2010/main" val="2489437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26</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urban poor do</a:t>
            </a:r>
            <a:r>
              <a:rPr lang="en-GB" baseline="0" dirty="0" smtClean="0"/>
              <a:t> not include people living in prosperous suburbs or city apartments.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27</a:t>
            </a:fld>
            <a:endParaRPr lang="en-GB"/>
          </a:p>
        </p:txBody>
      </p:sp>
    </p:spTree>
    <p:extLst>
      <p:ext uri="{BB962C8B-B14F-4D97-AF65-F5344CB8AC3E}">
        <p14:creationId xmlns:p14="http://schemas.microsoft.com/office/powerpoint/2010/main" val="416128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28</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darker the orange,</a:t>
            </a:r>
            <a:r>
              <a:rPr lang="en-GB" baseline="0" dirty="0" smtClean="0"/>
              <a:t> the greater the percentage of people in the enumeration small area that will be below the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33</a:t>
            </a:fld>
            <a:endParaRPr lang="en-GB"/>
          </a:p>
        </p:txBody>
      </p:sp>
    </p:spTree>
    <p:extLst>
      <p:ext uri="{BB962C8B-B14F-4D97-AF65-F5344CB8AC3E}">
        <p14:creationId xmlns:p14="http://schemas.microsoft.com/office/powerpoint/2010/main" val="38819238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annual food poverty line deficit per person averaged over the </a:t>
            </a:r>
            <a:r>
              <a:rPr lang="en-GB" b="1" i="1" dirty="0" smtClean="0"/>
              <a:t>whole population</a:t>
            </a:r>
            <a:r>
              <a:rPr lang="en-GB" b="1" i="1" baseline="0" dirty="0" smtClean="0"/>
              <a:t> </a:t>
            </a:r>
            <a:r>
              <a:rPr lang="en-GB" baseline="0" dirty="0" smtClean="0"/>
              <a:t>(i.e. </a:t>
            </a:r>
            <a:r>
              <a:rPr lang="en-GB" b="1" i="1" baseline="0" dirty="0" smtClean="0"/>
              <a:t>including</a:t>
            </a:r>
            <a:r>
              <a:rPr lang="en-GB" baseline="0" dirty="0" smtClean="0"/>
              <a:t> people that do not have an FPL deficit)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34</a:t>
            </a:fld>
            <a:endParaRPr lang="en-GB"/>
          </a:p>
        </p:txBody>
      </p:sp>
    </p:spTree>
    <p:extLst>
      <p:ext uri="{BB962C8B-B14F-4D97-AF65-F5344CB8AC3E}">
        <p14:creationId xmlns:p14="http://schemas.microsoft.com/office/powerpoint/2010/main" val="18894701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a:t>
            </a:r>
            <a:r>
              <a:rPr lang="en-GB" dirty="0" smtClean="0"/>
              <a:t>annual food poverty line deficit per person averaged over the </a:t>
            </a:r>
            <a:r>
              <a:rPr lang="en-GB" b="1" i="1" dirty="0" smtClean="0"/>
              <a:t>affected population only</a:t>
            </a:r>
            <a:r>
              <a:rPr lang="en-GB" b="1" i="1" baseline="0" dirty="0" smtClean="0"/>
              <a:t> </a:t>
            </a:r>
            <a:r>
              <a:rPr lang="en-GB" baseline="0" dirty="0" smtClean="0"/>
              <a:t>(i.e. </a:t>
            </a:r>
            <a:r>
              <a:rPr lang="en-GB" b="1" i="1" baseline="0" dirty="0" smtClean="0"/>
              <a:t>excluding</a:t>
            </a:r>
            <a:r>
              <a:rPr lang="en-GB" baseline="0" dirty="0" smtClean="0"/>
              <a:t> people that do not have an FPL deficit)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35</a:t>
            </a:fld>
            <a:endParaRPr lang="en-GB"/>
          </a:p>
        </p:txBody>
      </p:sp>
    </p:spTree>
    <p:extLst>
      <p:ext uri="{BB962C8B-B14F-4D97-AF65-F5344CB8AC3E}">
        <p14:creationId xmlns:p14="http://schemas.microsoft.com/office/powerpoint/2010/main" val="3205040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Standardized Precipitation Index (SPI - McKee </a:t>
            </a:r>
            <a:r>
              <a:rPr lang="en-US" sz="1200" i="1" kern="1200" dirty="0" smtClean="0">
                <a:solidFill>
                  <a:schemeClr val="tx1"/>
                </a:solidFill>
                <a:effectLst/>
                <a:latin typeface="+mn-lt"/>
                <a:ea typeface="+mn-ea"/>
                <a:cs typeface="+mn-cs"/>
              </a:rPr>
              <a:t>et al</a:t>
            </a:r>
            <a:r>
              <a:rPr lang="en-US" sz="1200" kern="1200" dirty="0" smtClean="0">
                <a:solidFill>
                  <a:schemeClr val="tx1"/>
                </a:solidFill>
                <a:effectLst/>
                <a:latin typeface="+mn-lt"/>
                <a:ea typeface="+mn-ea"/>
                <a:cs typeface="+mn-cs"/>
              </a:rPr>
              <a:t>., 1993) was developed to monitor the occurrence of droughts from rainfall data. The index quantifies precipitation deficits on different time scales and therefore also drought severity. It pro- vides an indication of rainfall conditions per quaternary catchment (in this case) based on the historical distribution of rainfall.” – </a:t>
            </a:r>
            <a:r>
              <a:rPr lang="en-US" sz="1200" i="1" kern="1200" dirty="0" smtClean="0">
                <a:solidFill>
                  <a:schemeClr val="tx1"/>
                </a:solidFill>
                <a:effectLst/>
                <a:latin typeface="+mn-lt"/>
                <a:ea typeface="+mn-ea"/>
                <a:cs typeface="+mn-cs"/>
              </a:rPr>
              <a:t>UMLINDI – The Watchman</a:t>
            </a:r>
            <a:r>
              <a:rPr lang="en-US" sz="1200" i="0" kern="1200" dirty="0" smtClean="0">
                <a:solidFill>
                  <a:schemeClr val="tx1"/>
                </a:solidFill>
                <a:effectLst/>
                <a:latin typeface="+mn-lt"/>
                <a:ea typeface="+mn-ea"/>
                <a:cs typeface="+mn-cs"/>
              </a:rPr>
              <a:t>,</a:t>
            </a:r>
            <a:r>
              <a:rPr lang="en-US" sz="1200" i="0" kern="1200" baseline="0" dirty="0" smtClean="0">
                <a:solidFill>
                  <a:schemeClr val="tx1"/>
                </a:solidFill>
                <a:effectLst/>
                <a:latin typeface="+mn-lt"/>
                <a:ea typeface="+mn-ea"/>
                <a:cs typeface="+mn-cs"/>
              </a:rPr>
              <a:t> Issue 2016-1.</a:t>
            </a:r>
            <a:endParaRPr lang="en-US" i="0" dirty="0" smtClean="0">
              <a:effectLst/>
            </a:endParaRPr>
          </a:p>
          <a:p>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13</a:t>
            </a:fld>
            <a:endParaRPr lang="en-GB"/>
          </a:p>
        </p:txBody>
      </p:sp>
    </p:spTree>
    <p:extLst>
      <p:ext uri="{BB962C8B-B14F-4D97-AF65-F5344CB8AC3E}">
        <p14:creationId xmlns:p14="http://schemas.microsoft.com/office/powerpoint/2010/main" val="3439991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a:t>
            </a:r>
            <a:r>
              <a:rPr lang="en-GB" baseline="0" dirty="0" smtClean="0"/>
              <a:t> image showed the development of the season just after the rains got underway in January.</a:t>
            </a:r>
            <a:endParaRPr lang="en-GB" dirty="0" smtClean="0"/>
          </a:p>
          <a:p>
            <a:r>
              <a:rPr lang="en-GB" dirty="0" smtClean="0"/>
              <a:t>The ASI is good</a:t>
            </a:r>
            <a:r>
              <a:rPr lang="en-GB" baseline="0" dirty="0" smtClean="0"/>
              <a:t> for crop farming conditions but lacking for livestock areas.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14</a:t>
            </a:fld>
            <a:endParaRPr lang="en-GB"/>
          </a:p>
        </p:txBody>
      </p:sp>
    </p:spTree>
    <p:extLst>
      <p:ext uri="{BB962C8B-B14F-4D97-AF65-F5344CB8AC3E}">
        <p14:creationId xmlns:p14="http://schemas.microsoft.com/office/powerpoint/2010/main" val="1939571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analyst d</a:t>
            </a:r>
            <a:r>
              <a:rPr lang="en-GB" dirty="0" smtClean="0"/>
              <a:t>ecided to use the</a:t>
            </a:r>
            <a:r>
              <a:rPr lang="en-GB" baseline="0" dirty="0" smtClean="0"/>
              <a:t> image from January, as it shows the condition of the vegetation by the time the rains actually started in January. By then, it was too late for much of the crop farming areas and the impact on the livestock rangelands is visible too. However, some of the impact of the summer rains in January does also come through as well. This image therefore also distinguishes between those areas that received some summer rainfall and those that did not. </a:t>
            </a:r>
          </a:p>
          <a:p>
            <a:r>
              <a:rPr lang="en-GB" baseline="0" dirty="0" smtClean="0"/>
              <a:t>Previous VCI images (e.g. November and December) show a much worse situation.</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15</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16</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‘reddest areas’</a:t>
            </a:r>
            <a:r>
              <a:rPr lang="en-GB" baseline="0" dirty="0" smtClean="0"/>
              <a:t> (VCI &lt; 0.35)  were picked out and digitised (buffered for aggregation). These are presented as the cross-hatched area with the most intensive drought. The Hazard area was then used to determine problem specifications.</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18</a:t>
            </a:fld>
            <a:endParaRPr lang="en-GB"/>
          </a:p>
        </p:txBody>
      </p:sp>
    </p:spTree>
    <p:extLst>
      <p:ext uri="{BB962C8B-B14F-4D97-AF65-F5344CB8AC3E}">
        <p14:creationId xmlns:p14="http://schemas.microsoft.com/office/powerpoint/2010/main" val="253372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dotted</a:t>
            </a:r>
            <a:r>
              <a:rPr lang="en-GB" baseline="0" dirty="0" smtClean="0"/>
              <a:t> line at the top show the expected prices for 2016 to 2017.</a:t>
            </a:r>
            <a:endParaRPr lang="en-GB" dirty="0" smtClean="0"/>
          </a:p>
          <a:p>
            <a:r>
              <a:rPr lang="en-GB" dirty="0" smtClean="0"/>
              <a:t>This graph factors in the recent jump in maize prices on the SAFEX (35% over the last year). There is a slight rise in price trends through the year, leading up to the harvest.</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20</a:t>
            </a:fld>
            <a:endParaRPr lang="en-GB"/>
          </a:p>
        </p:txBody>
      </p:sp>
    </p:spTree>
    <p:extLst>
      <p:ext uri="{BB962C8B-B14F-4D97-AF65-F5344CB8AC3E}">
        <p14:creationId xmlns:p14="http://schemas.microsoft.com/office/powerpoint/2010/main" val="1894524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Food Poverty line is survival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24</a:t>
            </a:fld>
            <a:endParaRPr lang="en-GB"/>
          </a:p>
        </p:txBody>
      </p:sp>
    </p:spTree>
    <p:extLst>
      <p:ext uri="{BB962C8B-B14F-4D97-AF65-F5344CB8AC3E}">
        <p14:creationId xmlns:p14="http://schemas.microsoft.com/office/powerpoint/2010/main" val="3906433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Casual</a:t>
            </a:r>
            <a:r>
              <a:rPr lang="en-GB" baseline="0" dirty="0" smtClean="0"/>
              <a:t> workers fall below the FPL</a:t>
            </a:r>
            <a:r>
              <a:rPr lang="en-GB" dirty="0" smtClean="0"/>
              <a:t> and temporary workers are right on the</a:t>
            </a:r>
            <a:r>
              <a:rPr lang="en-GB" baseline="0" dirty="0" smtClean="0"/>
              <a:t> FPL.</a:t>
            </a:r>
            <a:endParaRPr lang="en-GB" dirty="0"/>
          </a:p>
        </p:txBody>
      </p:sp>
      <p:sp>
        <p:nvSpPr>
          <p:cNvPr id="4" name="Slide Number Placeholder 3"/>
          <p:cNvSpPr>
            <a:spLocks noGrp="1"/>
          </p:cNvSpPr>
          <p:nvPr>
            <p:ph type="sldNum" sz="quarter" idx="10"/>
          </p:nvPr>
        </p:nvSpPr>
        <p:spPr/>
        <p:txBody>
          <a:bodyPr/>
          <a:lstStyle/>
          <a:p>
            <a:fld id="{2331AFAC-3128-3441-A944-2C44C1ED4215}" type="slidenum">
              <a:rPr lang="en-GB" smtClean="0"/>
              <a:t>25</a:t>
            </a:fld>
            <a:endParaRPr lang="en-GB"/>
          </a:p>
        </p:txBody>
      </p:sp>
    </p:spTree>
    <p:extLst>
      <p:ext uri="{BB962C8B-B14F-4D97-AF65-F5344CB8AC3E}">
        <p14:creationId xmlns:p14="http://schemas.microsoft.com/office/powerpoint/2010/main" val="4161287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554816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792164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30702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48114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500AAE-089A-194D-97E5-569C13CD079F}" type="datetimeFigureOut">
              <a:rPr lang="en-US" smtClean="0"/>
              <a:t>16/10/18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2624876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588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45500AAE-089A-194D-97E5-569C13CD079F}" type="datetimeFigureOut">
              <a:rPr lang="en-US" smtClean="0"/>
              <a:t>16/10/18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70980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45500AAE-089A-194D-97E5-569C13CD079F}" type="datetimeFigureOut">
              <a:rPr lang="en-US" smtClean="0"/>
              <a:t>16/10/18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003378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500AAE-089A-194D-97E5-569C13CD079F}" type="datetimeFigureOut">
              <a:rPr lang="en-US" smtClean="0"/>
              <a:t>16/10/18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4187365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3285536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500AAE-089A-194D-97E5-569C13CD079F}" type="datetimeFigureOut">
              <a:rPr lang="en-US" smtClean="0"/>
              <a:t>16/10/18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788F29-0536-5040-8090-5C9C6B10B5A3}" type="slidenum">
              <a:rPr lang="en-GB" smtClean="0"/>
              <a:t>‹#›</a:t>
            </a:fld>
            <a:endParaRPr lang="en-GB"/>
          </a:p>
        </p:txBody>
      </p:sp>
    </p:spTree>
    <p:extLst>
      <p:ext uri="{BB962C8B-B14F-4D97-AF65-F5344CB8AC3E}">
        <p14:creationId xmlns:p14="http://schemas.microsoft.com/office/powerpoint/2010/main" val="14619858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500AAE-089A-194D-97E5-569C13CD079F}" type="datetimeFigureOut">
              <a:rPr lang="en-US" smtClean="0"/>
              <a:t>16/10/18</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788F29-0536-5040-8090-5C9C6B10B5A3}" type="slidenum">
              <a:rPr lang="en-GB" smtClean="0"/>
              <a:t>‹#›</a:t>
            </a:fld>
            <a:endParaRPr lang="en-GB"/>
          </a:p>
        </p:txBody>
      </p:sp>
    </p:spTree>
    <p:extLst>
      <p:ext uri="{BB962C8B-B14F-4D97-AF65-F5344CB8AC3E}">
        <p14:creationId xmlns:p14="http://schemas.microsoft.com/office/powerpoint/2010/main" val="3946314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chart" Target="../charts/char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hart" Target="../charts/char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chart" Target="../charts/char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chart" Target="../charts/char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635082"/>
            <a:ext cx="9144000" cy="2965369"/>
          </a:xfrm>
        </p:spPr>
        <p:txBody>
          <a:bodyPr>
            <a:normAutofit/>
          </a:bodyPr>
          <a:lstStyle/>
          <a:p>
            <a:r>
              <a:rPr lang="en-GB" dirty="0" smtClean="0"/>
              <a:t>National Outcome Forecast Analysis</a:t>
            </a:r>
            <a:endParaRPr lang="en-GB" dirty="0"/>
          </a:p>
        </p:txBody>
      </p:sp>
      <p:sp>
        <p:nvSpPr>
          <p:cNvPr id="3" name="Subtitle 2"/>
          <p:cNvSpPr>
            <a:spLocks noGrp="1"/>
          </p:cNvSpPr>
          <p:nvPr>
            <p:ph type="subTitle" idx="1"/>
          </p:nvPr>
        </p:nvSpPr>
        <p:spPr/>
        <p:txBody>
          <a:bodyPr/>
          <a:lstStyle/>
          <a:p>
            <a:r>
              <a:rPr lang="en-GB" dirty="0" smtClean="0"/>
              <a:t>South Africa</a:t>
            </a:r>
            <a:endParaRPr lang="en-GB" dirty="0"/>
          </a:p>
        </p:txBody>
      </p:sp>
      <p:sp>
        <p:nvSpPr>
          <p:cNvPr id="4" name="TextBox 3"/>
          <p:cNvSpPr txBox="1"/>
          <p:nvPr/>
        </p:nvSpPr>
        <p:spPr>
          <a:xfrm>
            <a:off x="4551053" y="5961965"/>
            <a:ext cx="4295222" cy="369332"/>
          </a:xfrm>
          <a:prstGeom prst="rect">
            <a:avLst/>
          </a:prstGeom>
          <a:noFill/>
        </p:spPr>
        <p:txBody>
          <a:bodyPr wrap="square" rtlCol="0">
            <a:spAutoFit/>
          </a:bodyPr>
          <a:lstStyle/>
          <a:p>
            <a:pPr algn="r"/>
            <a:r>
              <a:rPr lang="en-GB" b="1" i="1" dirty="0" smtClean="0"/>
              <a:t>Analysis prepared by</a:t>
            </a:r>
            <a:r>
              <a:rPr lang="en-GB" dirty="0" smtClean="0"/>
              <a:t> Charles Rethman</a:t>
            </a:r>
            <a:endParaRPr lang="en-GB" dirty="0"/>
          </a:p>
        </p:txBody>
      </p:sp>
    </p:spTree>
    <p:extLst>
      <p:ext uri="{BB962C8B-B14F-4D97-AF65-F5344CB8AC3E}">
        <p14:creationId xmlns:p14="http://schemas.microsoft.com/office/powerpoint/2010/main" val="125273441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Farm Workers</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392994667"/>
              </p:ext>
            </p:extLst>
          </p:nvPr>
        </p:nvGraphicFramePr>
        <p:xfrm>
          <a:off x="1242473" y="2363915"/>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044490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and Urban Poor</a:t>
            </a:r>
            <a:endParaRPr lang="en-GB" dirty="0"/>
          </a:p>
        </p:txBody>
      </p:sp>
      <p:sp>
        <p:nvSpPr>
          <p:cNvPr id="3" name="Content Placeholder 2"/>
          <p:cNvSpPr>
            <a:spLocks noGrp="1"/>
          </p:cNvSpPr>
          <p:nvPr>
            <p:ph idx="1"/>
          </p:nvPr>
        </p:nvSpPr>
        <p:spPr>
          <a:xfrm>
            <a:off x="457200" y="1600200"/>
            <a:ext cx="8229600" cy="763715"/>
          </a:xfrm>
        </p:spPr>
        <p:txBody>
          <a:bodyPr/>
          <a:lstStyle/>
          <a:p>
            <a:r>
              <a:rPr lang="en-GB" dirty="0" smtClean="0"/>
              <a:t>Example of the Urban Poor</a:t>
            </a:r>
            <a:endParaRPr lang="en-GB" dirty="0"/>
          </a:p>
        </p:txBody>
      </p:sp>
      <p:graphicFrame>
        <p:nvGraphicFramePr>
          <p:cNvPr id="5" name="Chart 4"/>
          <p:cNvGraphicFramePr>
            <a:graphicFrameLocks/>
          </p:cNvGraphicFramePr>
          <p:nvPr>
            <p:extLst>
              <p:ext uri="{D42A27DB-BD31-4B8C-83A1-F6EECF244321}">
                <p14:modId xmlns:p14="http://schemas.microsoft.com/office/powerpoint/2010/main" val="3964781629"/>
              </p:ext>
            </p:extLst>
          </p:nvPr>
        </p:nvGraphicFramePr>
        <p:xfrm>
          <a:off x="1250950" y="2363915"/>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5396656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Drought</a:t>
            </a:r>
            <a:endParaRPr lang="en-GB" dirty="0"/>
          </a:p>
        </p:txBody>
      </p:sp>
      <p:sp>
        <p:nvSpPr>
          <p:cNvPr id="3" name="Content Placeholder 2"/>
          <p:cNvSpPr>
            <a:spLocks noGrp="1"/>
          </p:cNvSpPr>
          <p:nvPr>
            <p:ph idx="1"/>
          </p:nvPr>
        </p:nvSpPr>
        <p:spPr/>
        <p:txBody>
          <a:bodyPr/>
          <a:lstStyle/>
          <a:p>
            <a:pPr marL="0" indent="0">
              <a:buNone/>
            </a:pPr>
            <a:r>
              <a:rPr lang="en-GB" dirty="0" smtClean="0"/>
              <a:t>To determine the extent of the impact of the drought, we looked at many sources:</a:t>
            </a:r>
          </a:p>
          <a:p>
            <a:r>
              <a:rPr lang="en-GB" dirty="0" smtClean="0"/>
              <a:t>Standard Precipitation Indices (SPI) from ARC ;</a:t>
            </a:r>
          </a:p>
          <a:p>
            <a:r>
              <a:rPr lang="en-GB" dirty="0" smtClean="0"/>
              <a:t>Normalised Differential Vegetation Indices;</a:t>
            </a:r>
          </a:p>
          <a:p>
            <a:r>
              <a:rPr lang="en-GB" dirty="0" smtClean="0"/>
              <a:t>Vegetation Condition Index (VCI)</a:t>
            </a:r>
          </a:p>
          <a:p>
            <a:endParaRPr lang="en-GB" dirty="0"/>
          </a:p>
        </p:txBody>
      </p:sp>
    </p:spTree>
    <p:extLst>
      <p:ext uri="{BB962C8B-B14F-4D97-AF65-F5344CB8AC3E}">
        <p14:creationId xmlns:p14="http://schemas.microsoft.com/office/powerpoint/2010/main" val="415324298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SPI</a:t>
            </a:r>
            <a:endParaRPr lang="en-GB" dirty="0"/>
          </a:p>
        </p:txBody>
      </p:sp>
      <p:pic>
        <p:nvPicPr>
          <p:cNvPr id="4" name="Picture 3"/>
          <p:cNvPicPr>
            <a:picLocks noChangeAspect="1"/>
          </p:cNvPicPr>
          <p:nvPr/>
        </p:nvPicPr>
        <p:blipFill rotWithShape="1">
          <a:blip r:embed="rId3"/>
          <a:srcRect t="723"/>
          <a:stretch/>
        </p:blipFill>
        <p:spPr>
          <a:xfrm>
            <a:off x="969376" y="1663700"/>
            <a:ext cx="7196747" cy="5037528"/>
          </a:xfrm>
          <a:prstGeom prst="rect">
            <a:avLst/>
          </a:prstGeom>
        </p:spPr>
      </p:pic>
    </p:spTree>
    <p:extLst>
      <p:ext uri="{BB962C8B-B14F-4D97-AF65-F5344CB8AC3E}">
        <p14:creationId xmlns:p14="http://schemas.microsoft.com/office/powerpoint/2010/main" val="125064021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Agricultural Stress Index</a:t>
            </a:r>
            <a:endParaRPr lang="en-GB" dirty="0"/>
          </a:p>
        </p:txBody>
      </p:sp>
      <p:pic>
        <p:nvPicPr>
          <p:cNvPr id="4" name="Content Placeholder 3" descr="hazard_asi_lo-res.png"/>
          <p:cNvPicPr>
            <a:picLocks noGrp="1" noChangeAspect="1"/>
          </p:cNvPicPr>
          <p:nvPr>
            <p:ph idx="1"/>
          </p:nvPr>
        </p:nvPicPr>
        <p:blipFill>
          <a:blip r:embed="rId3">
            <a:extLst>
              <a:ext uri="{28A0092B-C50C-407E-A947-70E740481C1C}">
                <a14:useLocalDpi xmlns:a14="http://schemas.microsoft.com/office/drawing/2010/main" val="0"/>
              </a:ext>
            </a:extLst>
          </a:blip>
          <a:srcRect l="-5624" r="-5624"/>
          <a:stretch>
            <a:fillRect/>
          </a:stretch>
        </p:blipFill>
        <p:spPr>
          <a:xfrm>
            <a:off x="457200" y="1600200"/>
            <a:ext cx="8229600" cy="5114257"/>
          </a:xfrm>
        </p:spPr>
      </p:pic>
    </p:spTree>
    <p:extLst>
      <p:ext uri="{BB962C8B-B14F-4D97-AF65-F5344CB8AC3E}">
        <p14:creationId xmlns:p14="http://schemas.microsoft.com/office/powerpoint/2010/main" val="187906526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Vegetation Condition Index</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7"/>
          </a:xfrm>
        </p:spPr>
      </p:pic>
    </p:spTree>
    <p:extLst>
      <p:ext uri="{BB962C8B-B14F-4D97-AF65-F5344CB8AC3E}">
        <p14:creationId xmlns:p14="http://schemas.microsoft.com/office/powerpoint/2010/main" val="2420336420"/>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Vegetation Condition Index &amp; Drought Hazard Area</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4" cy="5114256"/>
          </a:xfrm>
        </p:spPr>
      </p:pic>
    </p:spTree>
    <p:extLst>
      <p:ext uri="{BB962C8B-B14F-4D97-AF65-F5344CB8AC3E}">
        <p14:creationId xmlns:p14="http://schemas.microsoft.com/office/powerpoint/2010/main" val="290885729"/>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 Specifications</a:t>
            </a:r>
            <a:endParaRPr lang="en-GB" dirty="0"/>
          </a:p>
        </p:txBody>
      </p:sp>
      <p:sp>
        <p:nvSpPr>
          <p:cNvPr id="3" name="Content Placeholder 2"/>
          <p:cNvSpPr>
            <a:spLocks noGrp="1"/>
          </p:cNvSpPr>
          <p:nvPr>
            <p:ph idx="1"/>
          </p:nvPr>
        </p:nvSpPr>
        <p:spPr/>
        <p:txBody>
          <a:bodyPr>
            <a:normAutofit fontScale="92500" lnSpcReduction="10000"/>
          </a:bodyPr>
          <a:lstStyle/>
          <a:p>
            <a:r>
              <a:rPr lang="en-GB" dirty="0" smtClean="0"/>
              <a:t>Crop estimates are provided by the CEC and they available data are detailed for </a:t>
            </a:r>
            <a:r>
              <a:rPr lang="en-GB" dirty="0"/>
              <a:t>c</a:t>
            </a:r>
            <a:r>
              <a:rPr lang="en-GB" dirty="0" smtClean="0"/>
              <a:t>ommercial farming (exclusive access tenure).</a:t>
            </a:r>
          </a:p>
          <a:p>
            <a:r>
              <a:rPr lang="en-GB" dirty="0" smtClean="0"/>
              <a:t>However, detail in non-commercial crop farming areas is lacking.</a:t>
            </a:r>
          </a:p>
          <a:p>
            <a:r>
              <a:rPr lang="en-GB" dirty="0" smtClean="0"/>
              <a:t>To geographically disaggregate of crop data and obtain a problem spec the analyst overlaid the hazard are onto the agricultural regions.</a:t>
            </a:r>
          </a:p>
          <a:p>
            <a:r>
              <a:rPr lang="en-GB" dirty="0" smtClean="0"/>
              <a:t>This help quantify </a:t>
            </a:r>
            <a:r>
              <a:rPr lang="en-GB" dirty="0" err="1" smtClean="0"/>
              <a:t>Prob</a:t>
            </a:r>
            <a:r>
              <a:rPr lang="en-GB" dirty="0" smtClean="0"/>
              <a:t> Specs for basic crop groups, e.g. cereals, legumes, etc.</a:t>
            </a:r>
            <a:endParaRPr lang="en-GB" dirty="0"/>
          </a:p>
        </p:txBody>
      </p:sp>
    </p:spTree>
    <p:extLst>
      <p:ext uri="{BB962C8B-B14F-4D97-AF65-F5344CB8AC3E}">
        <p14:creationId xmlns:p14="http://schemas.microsoft.com/office/powerpoint/2010/main" val="394116511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Hazard Area &amp; Farming Regions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233" y="1600200"/>
            <a:ext cx="7397533" cy="5114256"/>
          </a:xfrm>
        </p:spPr>
      </p:pic>
    </p:spTree>
    <p:extLst>
      <p:ext uri="{BB962C8B-B14F-4D97-AF65-F5344CB8AC3E}">
        <p14:creationId xmlns:p14="http://schemas.microsoft.com/office/powerpoint/2010/main" val="17446529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Example Problem Specs for Grains</a:t>
            </a:r>
            <a:endParaRPr lang="en-GB" dirty="0"/>
          </a:p>
        </p:txBody>
      </p:sp>
      <p:sp>
        <p:nvSpPr>
          <p:cNvPr id="3" name="Rectangle 2"/>
          <p:cNvSpPr/>
          <p:nvPr/>
        </p:nvSpPr>
        <p:spPr>
          <a:xfrm>
            <a:off x="0" y="1635254"/>
            <a:ext cx="9144000" cy="4162678"/>
          </a:xfrm>
          <a:prstGeom prst="rect">
            <a:avLst/>
          </a:prstGeom>
        </p:spPr>
        <p:txBody>
          <a:bodyPr wrap="square">
            <a:spAutoFit/>
          </a:bodyPr>
          <a:lstStyle/>
          <a:p>
            <a:r>
              <a:rPr lang="en-US" sz="1150" dirty="0" smtClean="0">
                <a:latin typeface="Source Code Pro"/>
                <a:cs typeface="Source Code Pro"/>
              </a:rPr>
              <a:t>   province   </a:t>
            </a:r>
            <a:r>
              <a:rPr lang="en-US" sz="1150" dirty="0">
                <a:latin typeface="Source Code Pro"/>
                <a:cs typeface="Source Code Pro"/>
              </a:rPr>
              <a:t>|   </a:t>
            </a:r>
            <a:r>
              <a:rPr lang="en-US" sz="1150" dirty="0" err="1">
                <a:latin typeface="Source Code Pro"/>
                <a:cs typeface="Source Code Pro"/>
              </a:rPr>
              <a:t>ag_type</a:t>
            </a:r>
            <a:r>
              <a:rPr lang="en-US" sz="1150" dirty="0">
                <a:latin typeface="Source Code Pro"/>
                <a:cs typeface="Source Code Pro"/>
              </a:rPr>
              <a:t>   | </a:t>
            </a:r>
            <a:r>
              <a:rPr lang="en-US" sz="1150" dirty="0" err="1">
                <a:latin typeface="Source Code Pro"/>
                <a:cs typeface="Source Code Pro"/>
              </a:rPr>
              <a:t>ha_total</a:t>
            </a:r>
            <a:r>
              <a:rPr lang="en-US" sz="1150" dirty="0">
                <a:latin typeface="Source Code Pro"/>
                <a:cs typeface="Source Code Pro"/>
              </a:rPr>
              <a:t> | </a:t>
            </a:r>
            <a:r>
              <a:rPr lang="en-US" sz="1150" dirty="0" err="1">
                <a:latin typeface="Source Code Pro"/>
                <a:cs typeface="Source Code Pro"/>
              </a:rPr>
              <a:t>pspec_cec</a:t>
            </a:r>
            <a:r>
              <a:rPr lang="en-US" sz="1150" dirty="0">
                <a:latin typeface="Source Code Pro"/>
                <a:cs typeface="Source Code Pro"/>
              </a:rPr>
              <a:t> | hazard  | </a:t>
            </a:r>
            <a:r>
              <a:rPr lang="en-US" sz="1150" dirty="0" err="1">
                <a:latin typeface="Source Code Pro"/>
                <a:cs typeface="Source Code Pro"/>
              </a:rPr>
              <a:t>ha_local</a:t>
            </a:r>
            <a:r>
              <a:rPr lang="en-US" sz="1150" dirty="0">
                <a:latin typeface="Source Code Pro"/>
                <a:cs typeface="Source Code Pro"/>
              </a:rPr>
              <a:t> | </a:t>
            </a:r>
            <a:r>
              <a:rPr lang="en-US" sz="1150" dirty="0" err="1">
                <a:latin typeface="Source Code Pro"/>
                <a:cs typeface="Source Code Pro"/>
              </a:rPr>
              <a:t>pc_ha_affected</a:t>
            </a:r>
            <a:r>
              <a:rPr lang="en-US" sz="1150" dirty="0">
                <a:latin typeface="Source Code Pro"/>
                <a:cs typeface="Source Code Pro"/>
              </a:rPr>
              <a:t> | </a:t>
            </a:r>
            <a:r>
              <a:rPr lang="en-US" sz="1150" dirty="0" err="1">
                <a:latin typeface="Source Code Pro"/>
                <a:cs typeface="Source Code Pro"/>
              </a:rPr>
              <a:t>pspec_local</a:t>
            </a:r>
            <a:endParaRPr lang="en-US" sz="1150" dirty="0">
              <a:latin typeface="Source Code Pro"/>
              <a:cs typeface="Source Code Pro"/>
            </a:endParaRPr>
          </a:p>
          <a:p>
            <a:r>
              <a:rPr lang="en-US" sz="1150" dirty="0" smtClean="0">
                <a:latin typeface="Source Code Pro"/>
                <a:cs typeface="Source Code Pro"/>
              </a:rPr>
              <a:t>-</a:t>
            </a:r>
            <a:r>
              <a:rPr lang="en-US" sz="1150" dirty="0">
                <a:latin typeface="Source Code Pro"/>
                <a:cs typeface="Source Code Pro"/>
              </a:rPr>
              <a:t>----------</a:t>
            </a:r>
            <a:r>
              <a:rPr lang="en-US" sz="1150" dirty="0" smtClean="0">
                <a:latin typeface="Source Code Pro"/>
                <a:cs typeface="Source Code Pro"/>
              </a:rPr>
              <a:t>--</a:t>
            </a:r>
            <a:r>
              <a:rPr lang="en-US" sz="1150" dirty="0">
                <a:latin typeface="Source Code Pro"/>
                <a:cs typeface="Source Code Pro"/>
              </a:rPr>
              <a:t>-+-------------+----------+-----------+---------+----------+----------------+-------------</a:t>
            </a:r>
          </a:p>
          <a:p>
            <a:r>
              <a:rPr lang="en-US" sz="1150" dirty="0" smtClean="0">
                <a:latin typeface="Source Code Pro"/>
                <a:cs typeface="Source Code Pro"/>
              </a:rPr>
              <a:t>All </a:t>
            </a:r>
            <a:r>
              <a:rPr lang="en-US" sz="1150" dirty="0">
                <a:latin typeface="Source Code Pro"/>
                <a:cs typeface="Source Code Pro"/>
              </a:rPr>
              <a:t>provinces | Subsistence | 13198889 | 62%       | drought |  7884053 | 60%            | 30%</a:t>
            </a:r>
          </a:p>
          <a:p>
            <a:r>
              <a:rPr lang="en-US" sz="1150" dirty="0" smtClean="0">
                <a:latin typeface="Source Code Pro"/>
                <a:cs typeface="Source Code Pro"/>
              </a:rPr>
              <a:t>All </a:t>
            </a:r>
            <a:r>
              <a:rPr lang="en-US" sz="1150" dirty="0">
                <a:latin typeface="Source Code Pro"/>
                <a:cs typeface="Source Code Pro"/>
              </a:rPr>
              <a:t>provinces | Subsistence | 13198889 | 62%       | normal  |  5314836 | 40%            | 110%</a:t>
            </a:r>
          </a:p>
          <a:p>
            <a:r>
              <a:rPr lang="en-US" sz="1150" dirty="0" smtClean="0">
                <a:latin typeface="Source Code Pro"/>
                <a:cs typeface="Source Code Pro"/>
              </a:rPr>
              <a:t>Eastern </a:t>
            </a:r>
            <a:r>
              <a:rPr lang="en-US" sz="1150" dirty="0">
                <a:latin typeface="Source Code Pro"/>
                <a:cs typeface="Source Code Pro"/>
              </a:rPr>
              <a:t>Cape  | Grains      |   288584 | 54%       | drought |   139844 | 48%            | 30%</a:t>
            </a:r>
          </a:p>
          <a:p>
            <a:r>
              <a:rPr lang="en-US" sz="1150" dirty="0" smtClean="0">
                <a:latin typeface="Source Code Pro"/>
                <a:cs typeface="Source Code Pro"/>
              </a:rPr>
              <a:t>Eastern </a:t>
            </a:r>
            <a:r>
              <a:rPr lang="en-US" sz="1150" dirty="0">
                <a:latin typeface="Source Code Pro"/>
                <a:cs typeface="Source Code Pro"/>
              </a:rPr>
              <a:t>Cape  | Grains      |   288584 | 54%       | normal  |   148740 | 52%            | 77%</a:t>
            </a:r>
          </a:p>
          <a:p>
            <a:r>
              <a:rPr lang="en-US" sz="1150" dirty="0" smtClean="0">
                <a:latin typeface="Source Code Pro"/>
                <a:cs typeface="Source Code Pro"/>
              </a:rPr>
              <a:t>Free </a:t>
            </a:r>
            <a:r>
              <a:rPr lang="en-US" sz="1150" dirty="0">
                <a:latin typeface="Source Code Pro"/>
                <a:cs typeface="Source Code Pro"/>
              </a:rPr>
              <a:t>State    | Grains      |  7987746 | 42%       | drought |  6804745 | 85%            | 36%</a:t>
            </a:r>
          </a:p>
          <a:p>
            <a:r>
              <a:rPr lang="en-US" sz="1150" dirty="0" smtClean="0">
                <a:latin typeface="Source Code Pro"/>
                <a:cs typeface="Source Code Pro"/>
              </a:rPr>
              <a:t>Free </a:t>
            </a:r>
            <a:r>
              <a:rPr lang="en-US" sz="1150" dirty="0">
                <a:latin typeface="Source Code Pro"/>
                <a:cs typeface="Source Code Pro"/>
              </a:rPr>
              <a:t>State    | Grains      |  7987746 | 42%       | normal  |  1183001 | 15%            | 77%</a:t>
            </a:r>
          </a:p>
          <a:p>
            <a:r>
              <a:rPr lang="en-US" sz="1150" dirty="0" smtClean="0">
                <a:latin typeface="Source Code Pro"/>
                <a:cs typeface="Source Code Pro"/>
              </a:rPr>
              <a:t>Gauteng       </a:t>
            </a:r>
            <a:r>
              <a:rPr lang="en-US" sz="1150" dirty="0">
                <a:latin typeface="Source Code Pro"/>
                <a:cs typeface="Source Code Pro"/>
              </a:rPr>
              <a:t>| Grains      |   271004 | 56%       | drought |   137155 | 51%            | 36%</a:t>
            </a:r>
          </a:p>
          <a:p>
            <a:r>
              <a:rPr lang="en-US" sz="1150" dirty="0" smtClean="0">
                <a:latin typeface="Source Code Pro"/>
                <a:cs typeface="Source Code Pro"/>
              </a:rPr>
              <a:t>Gauteng       </a:t>
            </a:r>
            <a:r>
              <a:rPr lang="en-US" sz="1150" dirty="0">
                <a:latin typeface="Source Code Pro"/>
                <a:cs typeface="Source Code Pro"/>
              </a:rPr>
              <a:t>| Grains      |   271004 | 56%       | normal  |   133849 | 49%            | 77%</a:t>
            </a:r>
          </a:p>
          <a:p>
            <a:r>
              <a:rPr lang="en-US" sz="1150" dirty="0" smtClean="0">
                <a:latin typeface="Source Code Pro"/>
                <a:cs typeface="Source Code Pro"/>
              </a:rPr>
              <a:t>KwaZulu</a:t>
            </a:r>
            <a:r>
              <a:rPr lang="en-US" sz="1150" dirty="0">
                <a:latin typeface="Source Code Pro"/>
                <a:cs typeface="Source Code Pro"/>
              </a:rPr>
              <a:t>-Natal | Grains      |      492 | 75%       | drought |       20 | 4%             | 27%</a:t>
            </a:r>
          </a:p>
          <a:p>
            <a:r>
              <a:rPr lang="en-US" sz="1150" dirty="0" smtClean="0">
                <a:latin typeface="Source Code Pro"/>
                <a:cs typeface="Source Code Pro"/>
              </a:rPr>
              <a:t>KwaZulu</a:t>
            </a:r>
            <a:r>
              <a:rPr lang="en-US" sz="1150" dirty="0">
                <a:latin typeface="Source Code Pro"/>
                <a:cs typeface="Source Code Pro"/>
              </a:rPr>
              <a:t>-Natal | Grains      |      492 | 75%       | normal  |      472 | 96%            | 77%</a:t>
            </a:r>
          </a:p>
          <a:p>
            <a:r>
              <a:rPr lang="en-US" sz="1150" dirty="0" smtClean="0">
                <a:latin typeface="Source Code Pro"/>
                <a:cs typeface="Source Code Pro"/>
              </a:rPr>
              <a:t>Limpopo       </a:t>
            </a:r>
            <a:r>
              <a:rPr lang="en-US" sz="1150" dirty="0">
                <a:latin typeface="Source Code Pro"/>
                <a:cs typeface="Source Code Pro"/>
              </a:rPr>
              <a:t>| Grains      |  1023062 | 113%      | drought |   285091 | 28%            | 43%</a:t>
            </a:r>
          </a:p>
          <a:p>
            <a:r>
              <a:rPr lang="en-US" sz="1150" dirty="0" smtClean="0">
                <a:latin typeface="Source Code Pro"/>
                <a:cs typeface="Source Code Pro"/>
              </a:rPr>
              <a:t>Limpopo       </a:t>
            </a:r>
            <a:r>
              <a:rPr lang="en-US" sz="1150" dirty="0">
                <a:latin typeface="Source Code Pro"/>
                <a:cs typeface="Source Code Pro"/>
              </a:rPr>
              <a:t>| Grains      |  1023062 | 113%      | normal  |   737971 | 72%            | 140%</a:t>
            </a:r>
          </a:p>
          <a:p>
            <a:r>
              <a:rPr lang="en-US" sz="1150" dirty="0" smtClean="0">
                <a:latin typeface="Source Code Pro"/>
                <a:cs typeface="Source Code Pro"/>
              </a:rPr>
              <a:t>Mpumalanga    </a:t>
            </a:r>
            <a:r>
              <a:rPr lang="en-US" sz="1150" dirty="0">
                <a:latin typeface="Source Code Pro"/>
                <a:cs typeface="Source Code Pro"/>
              </a:rPr>
              <a:t>| Grains      |  2974656 | 66%       | drought |   287721 | 10%            | 29%</a:t>
            </a:r>
          </a:p>
          <a:p>
            <a:r>
              <a:rPr lang="en-US" sz="1150" dirty="0" smtClean="0">
                <a:latin typeface="Source Code Pro"/>
                <a:cs typeface="Source Code Pro"/>
              </a:rPr>
              <a:t>Mpumalanga    </a:t>
            </a:r>
            <a:r>
              <a:rPr lang="en-US" sz="1150" dirty="0">
                <a:latin typeface="Source Code Pro"/>
                <a:cs typeface="Source Code Pro"/>
              </a:rPr>
              <a:t>| Grains      |  2974656 | 66%       | normal  |  2686935 | 90%            | 70%</a:t>
            </a:r>
          </a:p>
          <a:p>
            <a:r>
              <a:rPr lang="en-US" sz="1150" dirty="0" smtClean="0">
                <a:latin typeface="Source Code Pro"/>
                <a:cs typeface="Source Code Pro"/>
              </a:rPr>
              <a:t>North </a:t>
            </a:r>
            <a:r>
              <a:rPr lang="en-US" sz="1150" dirty="0">
                <a:latin typeface="Source Code Pro"/>
                <a:cs typeface="Source Code Pro"/>
              </a:rPr>
              <a:t>West    | Grains      |  4640096 | 59%       | drought |  3004416 | 65%            | 49%</a:t>
            </a:r>
          </a:p>
          <a:p>
            <a:r>
              <a:rPr lang="en-US" sz="1150" dirty="0" smtClean="0">
                <a:latin typeface="Source Code Pro"/>
                <a:cs typeface="Source Code Pro"/>
              </a:rPr>
              <a:t>North </a:t>
            </a:r>
            <a:r>
              <a:rPr lang="en-US" sz="1150" dirty="0">
                <a:latin typeface="Source Code Pro"/>
                <a:cs typeface="Source Code Pro"/>
              </a:rPr>
              <a:t>West    | Grains      |  4640096 | 59%       | normal  |  1635680 | 35%            | 77%</a:t>
            </a:r>
          </a:p>
          <a:p>
            <a:r>
              <a:rPr lang="en-US" sz="1150" dirty="0" smtClean="0">
                <a:latin typeface="Source Code Pro"/>
                <a:cs typeface="Source Code Pro"/>
              </a:rPr>
              <a:t>Northern </a:t>
            </a:r>
            <a:r>
              <a:rPr lang="en-US" sz="1150" dirty="0">
                <a:latin typeface="Source Code Pro"/>
                <a:cs typeface="Source Code Pro"/>
              </a:rPr>
              <a:t>Cape | Grains      |       97 | 141%      | drought |       88 | 91%            | 135%</a:t>
            </a:r>
          </a:p>
          <a:p>
            <a:r>
              <a:rPr lang="en-US" sz="1150" dirty="0" smtClean="0">
                <a:latin typeface="Source Code Pro"/>
                <a:cs typeface="Source Code Pro"/>
              </a:rPr>
              <a:t>Northern </a:t>
            </a:r>
            <a:r>
              <a:rPr lang="en-US" sz="1150" dirty="0">
                <a:latin typeface="Source Code Pro"/>
                <a:cs typeface="Source Code Pro"/>
              </a:rPr>
              <a:t>Cape | Grains      |       97 | 141%      | normal  |        9 | 9%             | 200%</a:t>
            </a:r>
          </a:p>
          <a:p>
            <a:r>
              <a:rPr lang="en-US" sz="1150" dirty="0" smtClean="0">
                <a:latin typeface="Source Code Pro"/>
                <a:cs typeface="Source Code Pro"/>
              </a:rPr>
              <a:t>Western </a:t>
            </a:r>
            <a:r>
              <a:rPr lang="en-US" sz="1150" dirty="0">
                <a:latin typeface="Source Code Pro"/>
                <a:cs typeface="Source Code Pro"/>
              </a:rPr>
              <a:t>Cape  | Grains      |  2097713 | 167%      | drought |   508228 | 24%            | 64%</a:t>
            </a:r>
          </a:p>
          <a:p>
            <a:r>
              <a:rPr lang="en-US" sz="1150" dirty="0" smtClean="0">
                <a:latin typeface="Source Code Pro"/>
                <a:cs typeface="Source Code Pro"/>
              </a:rPr>
              <a:t>Western </a:t>
            </a:r>
            <a:r>
              <a:rPr lang="en-US" sz="1150" dirty="0">
                <a:latin typeface="Source Code Pro"/>
                <a:cs typeface="Source Code Pro"/>
              </a:rPr>
              <a:t>Cape  | Grains      |  2097713 | 167%      | normal  |  1589485 | 76%            | 200%</a:t>
            </a:r>
            <a:endParaRPr lang="en-GB" sz="1150" dirty="0">
              <a:latin typeface="Source Code Pro"/>
              <a:cs typeface="Source Code Pro"/>
            </a:endParaRPr>
          </a:p>
        </p:txBody>
      </p:sp>
    </p:spTree>
    <p:extLst>
      <p:ext uri="{BB962C8B-B14F-4D97-AF65-F5344CB8AC3E}">
        <p14:creationId xmlns:p14="http://schemas.microsoft.com/office/powerpoint/2010/main" val="18861356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Reasons for the NOFA</a:t>
            </a:r>
            <a:endParaRPr lang="en-GB" dirty="0"/>
          </a:p>
        </p:txBody>
      </p:sp>
      <p:sp>
        <p:nvSpPr>
          <p:cNvPr id="3" name="Content Placeholder 2"/>
          <p:cNvSpPr>
            <a:spLocks noGrp="1"/>
          </p:cNvSpPr>
          <p:nvPr>
            <p:ph idx="1"/>
          </p:nvPr>
        </p:nvSpPr>
        <p:spPr/>
        <p:txBody>
          <a:bodyPr>
            <a:normAutofit/>
          </a:bodyPr>
          <a:lstStyle/>
          <a:p>
            <a:r>
              <a:rPr lang="en-GB" dirty="0" smtClean="0"/>
              <a:t>South Africa experienced its worst drought in 23 years;</a:t>
            </a:r>
          </a:p>
          <a:p>
            <a:r>
              <a:rPr lang="en-GB" dirty="0" smtClean="0"/>
              <a:t>Poor crop performance due to the drought forced massively increased imports;</a:t>
            </a:r>
          </a:p>
          <a:p>
            <a:r>
              <a:rPr lang="en-GB" dirty="0" smtClean="0"/>
              <a:t>Concurrently, commodity markets have slowed and the currency (Rand; ZAR) is weak;</a:t>
            </a:r>
          </a:p>
          <a:p>
            <a:r>
              <a:rPr lang="en-GB" dirty="0" smtClean="0"/>
              <a:t>Consequently, food prices have soared in local terms</a:t>
            </a:r>
          </a:p>
        </p:txBody>
      </p:sp>
    </p:spTree>
    <p:extLst>
      <p:ext uri="{BB962C8B-B14F-4D97-AF65-F5344CB8AC3E}">
        <p14:creationId xmlns:p14="http://schemas.microsoft.com/office/powerpoint/2010/main" val="387617293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Prices</a:t>
            </a:r>
            <a:endParaRPr lang="en-GB" dirty="0"/>
          </a:p>
        </p:txBody>
      </p:sp>
      <p:sp>
        <p:nvSpPr>
          <p:cNvPr id="3" name="Content Placeholder 2"/>
          <p:cNvSpPr>
            <a:spLocks noGrp="1"/>
          </p:cNvSpPr>
          <p:nvPr>
            <p:ph idx="1"/>
          </p:nvPr>
        </p:nvSpPr>
        <p:spPr>
          <a:xfrm>
            <a:off x="457200" y="1600201"/>
            <a:ext cx="8229600" cy="1231900"/>
          </a:xfrm>
        </p:spPr>
        <p:txBody>
          <a:bodyPr>
            <a:normAutofit fontScale="92500"/>
          </a:bodyPr>
          <a:lstStyle/>
          <a:p>
            <a:r>
              <a:rPr lang="en-GB" dirty="0" smtClean="0"/>
              <a:t>Price trends for main household commodities were considered, example here is for maize meal</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1503036011"/>
              </p:ext>
            </p:extLst>
          </p:nvPr>
        </p:nvGraphicFramePr>
        <p:xfrm>
          <a:off x="774700" y="2603502"/>
          <a:ext cx="7632700" cy="38353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860270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Social Grants</a:t>
            </a:r>
            <a:endParaRPr lang="en-GB" dirty="0"/>
          </a:p>
        </p:txBody>
      </p:sp>
      <p:sp>
        <p:nvSpPr>
          <p:cNvPr id="3" name="Content Placeholder 2"/>
          <p:cNvSpPr>
            <a:spLocks noGrp="1"/>
          </p:cNvSpPr>
          <p:nvPr>
            <p:ph idx="1"/>
          </p:nvPr>
        </p:nvSpPr>
        <p:spPr>
          <a:xfrm>
            <a:off x="457200" y="1600200"/>
            <a:ext cx="8229600" cy="5168900"/>
          </a:xfrm>
        </p:spPr>
        <p:txBody>
          <a:bodyPr>
            <a:normAutofit fontScale="92500" lnSpcReduction="20000"/>
          </a:bodyPr>
          <a:lstStyle/>
          <a:p>
            <a:r>
              <a:rPr lang="en-GB" dirty="0" smtClean="0"/>
              <a:t>Two social grants in South Africa make a substantive difference for households’ consumption: the Child Grant and the Old Age Grant</a:t>
            </a:r>
          </a:p>
          <a:p>
            <a:r>
              <a:rPr lang="en-GB" dirty="0" smtClean="0"/>
              <a:t>The majority of poor rural households have access to these grants; it is reflected in the baselines</a:t>
            </a:r>
          </a:p>
          <a:p>
            <a:r>
              <a:rPr lang="en-GB" dirty="0" smtClean="0"/>
              <a:t>However, there is still a minority of households that do not receive these grants (do not qualify or exclusion error) </a:t>
            </a:r>
          </a:p>
          <a:p>
            <a:r>
              <a:rPr lang="en-GB" dirty="0" smtClean="0"/>
              <a:t>To manage this situation in the analysis, two ‘scenarios’ for social grants were used: </a:t>
            </a:r>
            <a:r>
              <a:rPr lang="en-GB" dirty="0" smtClean="0">
                <a:solidFill>
                  <a:srgbClr val="FF0000"/>
                </a:solidFill>
              </a:rPr>
              <a:t>receive</a:t>
            </a:r>
            <a:r>
              <a:rPr lang="en-GB" dirty="0" smtClean="0"/>
              <a:t> and </a:t>
            </a:r>
            <a:r>
              <a:rPr lang="en-GB" dirty="0" smtClean="0">
                <a:solidFill>
                  <a:srgbClr val="FF0000"/>
                </a:solidFill>
              </a:rPr>
              <a:t>do not receive</a:t>
            </a:r>
            <a:r>
              <a:rPr lang="en-GB" dirty="0" smtClean="0"/>
              <a:t>.</a:t>
            </a:r>
            <a:endParaRPr lang="en-GB" dirty="0"/>
          </a:p>
        </p:txBody>
      </p:sp>
    </p:spTree>
    <p:extLst>
      <p:ext uri="{BB962C8B-B14F-4D97-AF65-F5344CB8AC3E}">
        <p14:creationId xmlns:p14="http://schemas.microsoft.com/office/powerpoint/2010/main" val="426985301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Thresholds in South Africa</a:t>
            </a:r>
            <a:endParaRPr lang="en-GB" dirty="0"/>
          </a:p>
        </p:txBody>
      </p:sp>
      <p:sp>
        <p:nvSpPr>
          <p:cNvPr id="3" name="Content Placeholder 2"/>
          <p:cNvSpPr>
            <a:spLocks noGrp="1"/>
          </p:cNvSpPr>
          <p:nvPr>
            <p:ph idx="1"/>
          </p:nvPr>
        </p:nvSpPr>
        <p:spPr>
          <a:xfrm>
            <a:off x="457200" y="1600200"/>
            <a:ext cx="8229600" cy="5168900"/>
          </a:xfrm>
        </p:spPr>
        <p:txBody>
          <a:bodyPr>
            <a:normAutofit fontScale="70000" lnSpcReduction="20000"/>
          </a:bodyPr>
          <a:lstStyle/>
          <a:p>
            <a:r>
              <a:rPr lang="en-GB" dirty="0" smtClean="0"/>
              <a:t>In order to inform policy, the SAVAC has base its outcomes in terms of the poverty lines defined by Statistics South Africa’s Income-Expenditure Surveys. There are</a:t>
            </a:r>
          </a:p>
          <a:p>
            <a:pPr lvl="1"/>
            <a:r>
              <a:rPr lang="en-GB" dirty="0" smtClean="0"/>
              <a:t>Food Poverty Line</a:t>
            </a:r>
          </a:p>
          <a:p>
            <a:pPr lvl="1"/>
            <a:r>
              <a:rPr lang="en-GB" dirty="0" smtClean="0"/>
              <a:t>Lower Bound Poverty Line</a:t>
            </a:r>
          </a:p>
          <a:p>
            <a:pPr lvl="1"/>
            <a:r>
              <a:rPr lang="en-GB" dirty="0" smtClean="0"/>
              <a:t>Upper Bound Poverty Line</a:t>
            </a:r>
          </a:p>
          <a:p>
            <a:r>
              <a:rPr lang="en-GB" dirty="0" smtClean="0"/>
              <a:t>This is:</a:t>
            </a:r>
          </a:p>
          <a:p>
            <a:pPr lvl="1"/>
            <a:r>
              <a:rPr lang="en-GB" dirty="0" smtClean="0"/>
              <a:t>To enable comparison’s of SAVAC forecasts with other survey data;</a:t>
            </a:r>
          </a:p>
          <a:p>
            <a:pPr lvl="1"/>
            <a:r>
              <a:rPr lang="en-GB" dirty="0" smtClean="0"/>
              <a:t>To link the VA with the National Development Plan objectives – </a:t>
            </a:r>
            <a:r>
              <a:rPr lang="en-GB" b="1" dirty="0" smtClean="0">
                <a:solidFill>
                  <a:srgbClr val="008000"/>
                </a:solidFill>
              </a:rPr>
              <a:t>impact on policy</a:t>
            </a:r>
          </a:p>
          <a:p>
            <a:r>
              <a:rPr lang="en-GB" dirty="0" smtClean="0"/>
              <a:t>Food </a:t>
            </a:r>
            <a:r>
              <a:rPr lang="en-GB" dirty="0"/>
              <a:t>P</a:t>
            </a:r>
            <a:r>
              <a:rPr lang="en-GB" dirty="0" smtClean="0"/>
              <a:t>overty Line: SAVAC takes this as “survival threshold” although strictly it is not. It includes basket with a wide range of commodities and people could “survive” on a much smaller, cheaper set of commodities;</a:t>
            </a:r>
          </a:p>
          <a:p>
            <a:r>
              <a:rPr lang="en-GB" dirty="0" smtClean="0"/>
              <a:t>This is because we are concerned with </a:t>
            </a:r>
            <a:r>
              <a:rPr lang="en-GB" b="1" i="1" dirty="0" smtClean="0"/>
              <a:t>inequality</a:t>
            </a:r>
            <a:r>
              <a:rPr lang="en-GB" dirty="0" smtClean="0"/>
              <a:t> and </a:t>
            </a:r>
            <a:r>
              <a:rPr lang="en-GB" b="1" i="1" dirty="0" smtClean="0"/>
              <a:t>living standards</a:t>
            </a:r>
            <a:r>
              <a:rPr lang="en-GB" dirty="0" smtClean="0"/>
              <a:t>; it is unacceptable that people show only just survive.</a:t>
            </a:r>
          </a:p>
        </p:txBody>
      </p:sp>
    </p:spTree>
    <p:extLst>
      <p:ext uri="{BB962C8B-B14F-4D97-AF65-F5344CB8AC3E}">
        <p14:creationId xmlns:p14="http://schemas.microsoft.com/office/powerpoint/2010/main" val="301759838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receiving 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4069616900"/>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71720442"/>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a:t>
            </a:r>
            <a:r>
              <a:rPr lang="en-GB" dirty="0" err="1" smtClean="0"/>
              <a:t>Okahlamba</a:t>
            </a:r>
            <a:r>
              <a:rPr lang="en-GB" dirty="0" smtClean="0"/>
              <a:t> open-access intense crops and livestock</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7" name="Chart 6"/>
          <p:cNvGraphicFramePr>
            <a:graphicFrameLocks/>
          </p:cNvGraphicFramePr>
          <p:nvPr>
            <p:extLst>
              <p:ext uri="{D42A27DB-BD31-4B8C-83A1-F6EECF244321}">
                <p14:modId xmlns:p14="http://schemas.microsoft.com/office/powerpoint/2010/main" val="4169205161"/>
              </p:ext>
            </p:extLst>
          </p:nvPr>
        </p:nvGraphicFramePr>
        <p:xfrm>
          <a:off x="895350" y="2017764"/>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6" name="Cloud Callout 5"/>
          <p:cNvSpPr/>
          <p:nvPr/>
        </p:nvSpPr>
        <p:spPr>
          <a:xfrm>
            <a:off x="4533900" y="2468614"/>
            <a:ext cx="3429000" cy="1866900"/>
          </a:xfrm>
          <a:prstGeom prst="cloudCallout">
            <a:avLst>
              <a:gd name="adj1" fmla="val -34744"/>
              <a:gd name="adj2" fmla="val 78443"/>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800" dirty="0" smtClean="0"/>
              <a:t>Grants have a huge impact!</a:t>
            </a:r>
            <a:endParaRPr lang="en-GB" sz="2800" dirty="0"/>
          </a:p>
        </p:txBody>
      </p:sp>
      <p:sp>
        <p:nvSpPr>
          <p:cNvPr id="4" name="Oval 3"/>
          <p:cNvSpPr/>
          <p:nvPr/>
        </p:nvSpPr>
        <p:spPr>
          <a:xfrm>
            <a:off x="4927600" y="4976864"/>
            <a:ext cx="292100" cy="355600"/>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Oval 7"/>
          <p:cNvSpPr/>
          <p:nvPr/>
        </p:nvSpPr>
        <p:spPr>
          <a:xfrm>
            <a:off x="5715000" y="4976864"/>
            <a:ext cx="292100" cy="87752"/>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p:cNvSpPr txBox="1"/>
          <p:nvPr/>
        </p:nvSpPr>
        <p:spPr>
          <a:xfrm>
            <a:off x="5144898" y="4945080"/>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323586533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animEffect transition="in" filter="fade">
                                      <p:cBhvr>
                                        <p:cTn id="18" dur="500"/>
                                        <p:tgtEl>
                                          <p:spTgt spid="8"/>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8" grpId="0" animBg="1"/>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receiving 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1867445111"/>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7" name="Oval 6"/>
          <p:cNvSpPr/>
          <p:nvPr/>
        </p:nvSpPr>
        <p:spPr>
          <a:xfrm>
            <a:off x="5106411" y="4207203"/>
            <a:ext cx="292100" cy="170562"/>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5398419" y="4175419"/>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207205314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0000" lnSpcReduction="20000"/>
          </a:bodyPr>
          <a:lstStyle/>
          <a:p>
            <a:r>
              <a:rPr lang="en-GB" dirty="0" smtClean="0"/>
              <a:t>Examples of impact on household total income: farm workers</a:t>
            </a:r>
          </a:p>
          <a:p>
            <a:r>
              <a:rPr lang="en-GB" dirty="0" smtClean="0"/>
              <a:t>Hazard-affected area, household </a:t>
            </a:r>
            <a:r>
              <a:rPr lang="en-GB" dirty="0" smtClean="0">
                <a:solidFill>
                  <a:srgbClr val="FF0000"/>
                </a:solidFill>
              </a:rPr>
              <a:t>not receiving </a:t>
            </a:r>
            <a:r>
              <a:rPr lang="en-GB" dirty="0" smtClean="0"/>
              <a:t>grants</a:t>
            </a:r>
          </a:p>
          <a:p>
            <a:endParaRPr lang="en-GB" dirty="0"/>
          </a:p>
        </p:txBody>
      </p:sp>
      <p:graphicFrame>
        <p:nvGraphicFramePr>
          <p:cNvPr id="5" name="Chart 4"/>
          <p:cNvGraphicFramePr>
            <a:graphicFrameLocks/>
          </p:cNvGraphicFramePr>
          <p:nvPr>
            <p:extLst>
              <p:ext uri="{D42A27DB-BD31-4B8C-83A1-F6EECF244321}">
                <p14:modId xmlns:p14="http://schemas.microsoft.com/office/powerpoint/2010/main" val="1727704348"/>
              </p:ext>
            </p:extLst>
          </p:nvPr>
        </p:nvGraphicFramePr>
        <p:xfrm>
          <a:off x="895350" y="2016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
        <p:nvSpPr>
          <p:cNvPr id="15" name="Oval 14"/>
          <p:cNvSpPr/>
          <p:nvPr/>
        </p:nvSpPr>
        <p:spPr>
          <a:xfrm>
            <a:off x="5077011" y="4207393"/>
            <a:ext cx="292100" cy="454253"/>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6" name="Oval 15"/>
          <p:cNvSpPr/>
          <p:nvPr/>
        </p:nvSpPr>
        <p:spPr>
          <a:xfrm>
            <a:off x="6096000" y="4212965"/>
            <a:ext cx="292100" cy="271314"/>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7" name="TextBox 16"/>
          <p:cNvSpPr txBox="1"/>
          <p:nvPr/>
        </p:nvSpPr>
        <p:spPr>
          <a:xfrm>
            <a:off x="5443729" y="4220436"/>
            <a:ext cx="644684" cy="338554"/>
          </a:xfrm>
          <a:prstGeom prst="rect">
            <a:avLst/>
          </a:prstGeom>
          <a:noFill/>
        </p:spPr>
        <p:txBody>
          <a:bodyPr wrap="none" rtlCol="0">
            <a:spAutoFit/>
          </a:bodyPr>
          <a:lstStyle/>
          <a:p>
            <a:r>
              <a:rPr lang="en-GB" sz="1600" dirty="0" smtClean="0">
                <a:solidFill>
                  <a:srgbClr val="FF0000"/>
                </a:solidFill>
                <a:latin typeface="Helvetica Neue Light"/>
                <a:cs typeface="Helvetica Neue Light"/>
              </a:rPr>
              <a:t>GAP!</a:t>
            </a:r>
            <a:endParaRPr lang="en-GB" sz="1600" dirty="0">
              <a:solidFill>
                <a:srgbClr val="FF0000"/>
              </a:solidFill>
              <a:latin typeface="Helvetica Neue Light"/>
              <a:cs typeface="Helvetica Neue Light"/>
            </a:endParaRPr>
          </a:p>
        </p:txBody>
      </p:sp>
    </p:spTree>
    <p:extLst>
      <p:ext uri="{BB962C8B-B14F-4D97-AF65-F5344CB8AC3E}">
        <p14:creationId xmlns:p14="http://schemas.microsoft.com/office/powerpoint/2010/main" val="174534398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receiving 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3650605296"/>
              </p:ext>
            </p:extLst>
          </p:nvPr>
        </p:nvGraphicFramePr>
        <p:xfrm>
          <a:off x="736600" y="19812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7458722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7176"/>
            <a:ext cx="8229600" cy="881062"/>
          </a:xfrm>
        </p:spPr>
        <p:txBody>
          <a:bodyPr>
            <a:normAutofit/>
          </a:bodyPr>
          <a:lstStyle/>
          <a:p>
            <a:r>
              <a:rPr lang="en-GB" dirty="0" smtClean="0"/>
              <a:t>Analysis</a:t>
            </a:r>
            <a:endParaRPr lang="en-GB" dirty="0"/>
          </a:p>
        </p:txBody>
      </p:sp>
      <p:sp>
        <p:nvSpPr>
          <p:cNvPr id="3" name="Content Placeholder 2"/>
          <p:cNvSpPr>
            <a:spLocks noGrp="1"/>
          </p:cNvSpPr>
          <p:nvPr>
            <p:ph idx="1"/>
          </p:nvPr>
        </p:nvSpPr>
        <p:spPr>
          <a:xfrm>
            <a:off x="457200" y="1009651"/>
            <a:ext cx="8229600" cy="1028699"/>
          </a:xfrm>
        </p:spPr>
        <p:txBody>
          <a:bodyPr>
            <a:normAutofit fontScale="77500" lnSpcReduction="20000"/>
          </a:bodyPr>
          <a:lstStyle/>
          <a:p>
            <a:r>
              <a:rPr lang="en-GB" dirty="0" smtClean="0"/>
              <a:t>Examples of impact on household total income: urban poor</a:t>
            </a:r>
          </a:p>
          <a:p>
            <a:r>
              <a:rPr lang="en-GB" dirty="0" smtClean="0"/>
              <a:t>Hazard not so significant, household </a:t>
            </a:r>
            <a:r>
              <a:rPr lang="en-GB" dirty="0" smtClean="0">
                <a:solidFill>
                  <a:srgbClr val="FF0000"/>
                </a:solidFill>
              </a:rPr>
              <a:t>not receiving </a:t>
            </a:r>
            <a:r>
              <a:rPr lang="en-GB" dirty="0" smtClean="0"/>
              <a:t>grants</a:t>
            </a:r>
          </a:p>
          <a:p>
            <a:endParaRPr lang="en-GB" dirty="0"/>
          </a:p>
        </p:txBody>
      </p:sp>
      <p:graphicFrame>
        <p:nvGraphicFramePr>
          <p:cNvPr id="6" name="Chart 5"/>
          <p:cNvGraphicFramePr>
            <a:graphicFrameLocks/>
          </p:cNvGraphicFramePr>
          <p:nvPr>
            <p:extLst>
              <p:ext uri="{D42A27DB-BD31-4B8C-83A1-F6EECF244321}">
                <p14:modId xmlns:p14="http://schemas.microsoft.com/office/powerpoint/2010/main" val="2902511563"/>
              </p:ext>
            </p:extLst>
          </p:nvPr>
        </p:nvGraphicFramePr>
        <p:xfrm>
          <a:off x="738000" y="1980000"/>
          <a:ext cx="7353300" cy="4686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1337369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38"/>
            <a:ext cx="8229600" cy="838669"/>
          </a:xfrm>
        </p:spPr>
        <p:txBody>
          <a:bodyPr/>
          <a:lstStyle/>
          <a:p>
            <a:r>
              <a:rPr lang="en-GB" dirty="0" smtClean="0"/>
              <a:t>So how does it all add up?</a:t>
            </a:r>
            <a:endParaRPr lang="en-GB" dirty="0"/>
          </a:p>
        </p:txBody>
      </p:sp>
      <p:sp>
        <p:nvSpPr>
          <p:cNvPr id="3" name="Content Placeholder 2"/>
          <p:cNvSpPr>
            <a:spLocks noGrp="1"/>
          </p:cNvSpPr>
          <p:nvPr>
            <p:ph idx="1"/>
          </p:nvPr>
        </p:nvSpPr>
        <p:spPr>
          <a:xfrm>
            <a:off x="457200" y="846607"/>
            <a:ext cx="8229600" cy="1028699"/>
          </a:xfrm>
        </p:spPr>
        <p:txBody>
          <a:bodyPr>
            <a:normAutofit fontScale="77500" lnSpcReduction="20000"/>
          </a:bodyPr>
          <a:lstStyle/>
          <a:p>
            <a:pPr marL="0" indent="0">
              <a:buNone/>
            </a:pPr>
            <a:r>
              <a:rPr lang="en-GB" dirty="0" smtClean="0"/>
              <a:t>The hazard and analysis can be overlaid onto the Enumeration small areas; populations and deficits can then be summed over the whole country</a:t>
            </a:r>
            <a:endParaRPr lang="en-GB" dirty="0"/>
          </a:p>
        </p:txBody>
      </p:sp>
      <p:pic>
        <p:nvPicPr>
          <p:cNvPr id="4" name="Picture 3" descr="hazard_sas_lo-re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00" y="1875306"/>
            <a:ext cx="6821477" cy="4715994"/>
          </a:xfrm>
          <a:prstGeom prst="rect">
            <a:avLst/>
          </a:prstGeom>
        </p:spPr>
      </p:pic>
    </p:spTree>
    <p:extLst>
      <p:ext uri="{BB962C8B-B14F-4D97-AF65-F5344CB8AC3E}">
        <p14:creationId xmlns:p14="http://schemas.microsoft.com/office/powerpoint/2010/main" val="232292122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20000"/>
          </a:bodyPr>
          <a:lstStyle/>
          <a:p>
            <a:pPr marL="0" indent="0">
              <a:buNone/>
            </a:pPr>
            <a:r>
              <a:rPr lang="en-GB" dirty="0" smtClean="0"/>
              <a:t>This assessment was conducted to try answer this question.</a:t>
            </a:r>
          </a:p>
          <a:p>
            <a:r>
              <a:rPr lang="en-GB" dirty="0" smtClean="0"/>
              <a:t>It aims to gain some insight on a broad, national scale into what the near-future consequences of drought and economic turmoil might be for households.</a:t>
            </a:r>
          </a:p>
          <a:p>
            <a:r>
              <a:rPr lang="en-GB" dirty="0" smtClean="0"/>
              <a:t>It is a desk study. </a:t>
            </a:r>
            <a:r>
              <a:rPr lang="en-GB" dirty="0"/>
              <a:t>It is </a:t>
            </a:r>
            <a:r>
              <a:rPr lang="en-GB" i="1" dirty="0" smtClean="0"/>
              <a:t>indicative. </a:t>
            </a:r>
            <a:r>
              <a:rPr lang="en-GB" dirty="0" smtClean="0"/>
              <a:t>It draws heavily on secondary sources and is liberally sprinkled with assumptions. Many of the sources and assumptions need to be tested with new and better data.</a:t>
            </a:r>
            <a:endParaRPr lang="en-GB" dirty="0"/>
          </a:p>
        </p:txBody>
      </p:sp>
    </p:spTree>
    <p:extLst>
      <p:ext uri="{BB962C8B-B14F-4D97-AF65-F5344CB8AC3E}">
        <p14:creationId xmlns:p14="http://schemas.microsoft.com/office/powerpoint/2010/main" val="768587717"/>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Consumption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26462665"/>
              </p:ext>
            </p:extLst>
          </p:nvPr>
        </p:nvGraphicFramePr>
        <p:xfrm>
          <a:off x="1028700" y="1470815"/>
          <a:ext cx="7264401" cy="4845844"/>
        </p:xfrm>
        <a:graphic>
          <a:graphicData uri="http://schemas.openxmlformats.org/drawingml/2006/table">
            <a:tbl>
              <a:tblPr/>
              <a:tblGrid>
                <a:gridCol w="2286457"/>
                <a:gridCol w="1999017"/>
                <a:gridCol w="2978927"/>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Food Deficit Maize eq.</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61,104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8,962</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Gauteng</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1,766,923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129,689</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KwaZulu-Natal</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34,668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Limpopo</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12,778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Mpumalanga</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52,600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 West</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26,087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Northern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37,900</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a:solidFill>
                            <a:srgbClr val="000000"/>
                          </a:solidFill>
                          <a:effectLst/>
                          <a:latin typeface="Helvetica Neue Light"/>
                        </a:rPr>
                        <a:t>Western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57,060</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4,882,981</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420,848</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52740742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lstStyle/>
          <a:p>
            <a:r>
              <a:rPr lang="en-GB" dirty="0" smtClean="0"/>
              <a:t>Food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75276507"/>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FPL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588,606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1,074,977,708</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102,946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150,563,075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1,799,426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2,979,042,673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336,226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652,102,973</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177,314</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234,940,381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709,691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864,660,857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352,955</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436,536,551</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357,777</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671,195,776</a:t>
                      </a: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a:solidFill>
                            <a:srgbClr val="00000A"/>
                          </a:solidFill>
                          <a:effectLst/>
                          <a:latin typeface="Helvetica Neue Light"/>
                          <a:cs typeface="Helvetica Neue Light"/>
                        </a:rPr>
                        <a:t>490,543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a:solidFill>
                            <a:srgbClr val="00000A"/>
                          </a:solidFill>
                          <a:effectLst/>
                          <a:latin typeface="Helvetica Neue Light"/>
                          <a:cs typeface="Helvetica Neue Light"/>
                        </a:rPr>
                        <a:t>1,066,014,623</a:t>
                      </a: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4,915,484</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8,130,034,617</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78532196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GB" dirty="0" smtClean="0"/>
              <a:t>Upper Bound Poverty Line Deficit Totals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14521205"/>
              </p:ext>
            </p:extLst>
          </p:nvPr>
        </p:nvGraphicFramePr>
        <p:xfrm>
          <a:off x="1028700" y="1470815"/>
          <a:ext cx="7061200" cy="4845844"/>
        </p:xfrm>
        <a:graphic>
          <a:graphicData uri="http://schemas.openxmlformats.org/drawingml/2006/table">
            <a:tbl>
              <a:tblPr/>
              <a:tblGrid>
                <a:gridCol w="2527300"/>
                <a:gridCol w="2172050"/>
                <a:gridCol w="2361850"/>
              </a:tblGrid>
              <a:tr h="426244">
                <a:tc>
                  <a:txBody>
                    <a:bodyPr/>
                    <a:lstStyle/>
                    <a:p>
                      <a:pPr algn="l" fontAlgn="b"/>
                      <a:r>
                        <a:rPr lang="en-US" sz="2400" b="0" i="0" u="none" strike="noStrike" dirty="0" smtClean="0">
                          <a:solidFill>
                            <a:srgbClr val="FFFFFF"/>
                          </a:solidFill>
                          <a:effectLst/>
                          <a:latin typeface="Helvetica Neue Light"/>
                        </a:rPr>
                        <a:t>Province</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Pop at Risk</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c>
                  <a:txBody>
                    <a:bodyPr/>
                    <a:lstStyle/>
                    <a:p>
                      <a:pPr algn="r" fontAlgn="b"/>
                      <a:r>
                        <a:rPr lang="en-US" sz="2400" b="0" i="0" u="none" strike="noStrike" dirty="0" smtClean="0">
                          <a:solidFill>
                            <a:srgbClr val="FFFFFF"/>
                          </a:solidFill>
                          <a:effectLst/>
                          <a:latin typeface="Helvetica Neue Light"/>
                        </a:rPr>
                        <a:t>UBPL Deficit</a:t>
                      </a:r>
                      <a:endParaRPr lang="en-US" sz="2400" b="0" i="0" u="none" strike="noStrike" dirty="0">
                        <a:solidFill>
                          <a:srgbClr val="FFFFFF"/>
                        </a:solidFill>
                        <a:effectLst/>
                        <a:latin typeface="Helvetica Neue Light"/>
                      </a:endParaRPr>
                    </a:p>
                  </a:txBody>
                  <a:tcPr marL="12700" marR="12700" marT="12700" marB="0" anchor="b">
                    <a:lnL>
                      <a:noFill/>
                    </a:lnL>
                    <a:lnR>
                      <a:noFill/>
                    </a:lnR>
                    <a:lnT w="6350" cap="flat" cmpd="sng" algn="ctr">
                      <a:solidFill>
                        <a:srgbClr val="76933C"/>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76933C"/>
                    </a:solidFill>
                  </a:tcPr>
                </a:tc>
              </a:tr>
              <a:tr h="426244">
                <a:tc>
                  <a:txBody>
                    <a:bodyPr/>
                    <a:lstStyle/>
                    <a:p>
                      <a:pPr algn="l" fontAlgn="b"/>
                      <a:r>
                        <a:rPr lang="en-US" sz="2400" b="0" i="0" u="none" strike="noStrike" dirty="0">
                          <a:solidFill>
                            <a:srgbClr val="000000"/>
                          </a:solidFill>
                          <a:effectLst/>
                          <a:latin typeface="Helvetica Neue Light"/>
                        </a:rPr>
                        <a:t>Eastern Cape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3,403,718</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17,130,019,769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a:solidFill>
                            <a:srgbClr val="000000"/>
                          </a:solidFill>
                          <a:effectLst/>
                          <a:latin typeface="Helvetica Neue Light"/>
                        </a:rPr>
                        <a:t>Free State</a:t>
                      </a: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506,271</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2,366,277,220</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KwaZulu-Natal</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6,029,906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34,011,923,331</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 West</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1,801,186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9,365,714,569</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Northern</a:t>
                      </a:r>
                      <a:r>
                        <a:rPr lang="en-US" sz="2400" b="0" i="0" u="none" strike="noStrike" baseline="0" dirty="0" smtClean="0">
                          <a:solidFill>
                            <a:srgbClr val="000000"/>
                          </a:solidFill>
                          <a:effectLst/>
                          <a:latin typeface="Helvetica Neue Light"/>
                        </a:rPr>
                        <a:t>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534,993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3,046,323,683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Western Cape</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5,146,630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21,527,836,623</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Gauteng</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2,348,543</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9,988,422,398</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Mpumalanga</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2,045,696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c>
                  <a:txBody>
                    <a:bodyPr/>
                    <a:lstStyle/>
                    <a:p>
                      <a:pPr algn="r" rtl="0"/>
                      <a:r>
                        <a:rPr lang="en-ZA" sz="2400" b="0" i="0" smtClean="0">
                          <a:solidFill>
                            <a:srgbClr val="00000A"/>
                          </a:solidFill>
                          <a:effectLst/>
                          <a:latin typeface="Helvetica Neue Light"/>
                          <a:cs typeface="Helvetica Neue Light"/>
                        </a:rPr>
                        <a:t>10,076,232,825</a:t>
                      </a:r>
                      <a:endParaRPr lang="en-ZA" sz="2400" b="0" i="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tcPr>
                </a:tc>
              </a:tr>
              <a:tr h="426244">
                <a:tc>
                  <a:txBody>
                    <a:bodyPr/>
                    <a:lstStyle/>
                    <a:p>
                      <a:pPr algn="l" fontAlgn="b"/>
                      <a:r>
                        <a:rPr lang="en-US" sz="2400" b="0" i="0" u="none" strike="noStrike" dirty="0" smtClean="0">
                          <a:solidFill>
                            <a:srgbClr val="000000"/>
                          </a:solidFill>
                          <a:effectLst/>
                          <a:latin typeface="Helvetica Neue Light"/>
                        </a:rPr>
                        <a:t>Limpopo</a:t>
                      </a:r>
                      <a:endParaRPr lang="en-US" sz="2400" b="0" i="0" u="none" strike="noStrike" dirty="0">
                        <a:solidFill>
                          <a:srgbClr val="000000"/>
                        </a:solidFill>
                        <a:effectLst/>
                        <a:latin typeface="Helvetica Neue Light"/>
                      </a:endParaRPr>
                    </a:p>
                  </a:txBody>
                  <a:tcPr marL="12700" marR="12700" marT="1270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3,488,656</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c>
                  <a:txBody>
                    <a:bodyPr/>
                    <a:lstStyle/>
                    <a:p>
                      <a:pPr algn="r" rtl="0"/>
                      <a:r>
                        <a:rPr lang="en-ZA" sz="2400" b="0" i="0" dirty="0" smtClean="0">
                          <a:solidFill>
                            <a:srgbClr val="00000A"/>
                          </a:solidFill>
                          <a:effectLst/>
                          <a:latin typeface="Helvetica Neue Light"/>
                          <a:cs typeface="Helvetica Neue Light"/>
                        </a:rPr>
                        <a:t>16,873,295,770</a:t>
                      </a:r>
                      <a:endParaRPr lang="en-ZA" sz="2400" b="0" i="0" dirty="0">
                        <a:solidFill>
                          <a:srgbClr val="00000A"/>
                        </a:solidFill>
                        <a:effectLst/>
                        <a:latin typeface="Helvetica Neue Light"/>
                        <a:cs typeface="Helvetica Neue Light"/>
                      </a:endParaRPr>
                    </a:p>
                  </a:txBody>
                  <a:tcPr marL="38100" marR="38100" marT="38100" marB="38100">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tcPr>
                </a:tc>
              </a:tr>
              <a:tr h="426244">
                <a:tc>
                  <a:txBody>
                    <a:bodyPr/>
                    <a:lstStyle/>
                    <a:p>
                      <a:pPr algn="l" fontAlgn="b"/>
                      <a:r>
                        <a:rPr lang="en-US" sz="2400" b="1" i="0" u="none" strike="noStrike">
                          <a:solidFill>
                            <a:srgbClr val="000000"/>
                          </a:solidFill>
                          <a:effectLst/>
                          <a:latin typeface="Helvetica Neue Light"/>
                        </a:rPr>
                        <a:t>Grand Total</a:t>
                      </a:r>
                    </a:p>
                  </a:txBody>
                  <a:tcPr marL="12700" marR="12700" marT="12700" marB="0" anchor="b">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25,305,599</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c>
                  <a:txBody>
                    <a:bodyPr/>
                    <a:lstStyle/>
                    <a:p>
                      <a:pPr algn="r" rtl="0"/>
                      <a:r>
                        <a:rPr lang="en-ZA" sz="2400" b="0" i="0" dirty="0">
                          <a:solidFill>
                            <a:srgbClr val="00000A"/>
                          </a:solidFill>
                          <a:effectLst/>
                          <a:latin typeface="Helvetica Neue Light"/>
                          <a:cs typeface="Helvetica Neue Light"/>
                        </a:rPr>
                        <a:t>124,386,046,186</a:t>
                      </a:r>
                    </a:p>
                  </a:txBody>
                  <a:tcPr marL="38100" marR="38100" marT="38100" marB="38100">
                    <a:lnL>
                      <a:noFill/>
                    </a:lnL>
                    <a:lnR>
                      <a:noFill/>
                    </a:lnR>
                    <a:lnT w="25400" cap="flat" cmpd="dbl" algn="ctr">
                      <a:solidFill>
                        <a:srgbClr val="76933C"/>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3634021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descr="outcome_pop-at-risk_fpl_lo-res.png"/>
          <p:cNvPicPr>
            <a:picLocks noGrp="1" noChangeAspect="1"/>
          </p:cNvPicPr>
          <p:nvPr>
            <p:ph idx="1"/>
          </p:nvPr>
        </p:nvPicPr>
        <p:blipFill rotWithShape="1">
          <a:blip r:embed="rId3">
            <a:extLst>
              <a:ext uri="{28A0092B-C50C-407E-A947-70E740481C1C}">
                <a14:useLocalDpi xmlns:a14="http://schemas.microsoft.com/office/drawing/2010/main" val="0"/>
              </a:ext>
            </a:extLst>
          </a:blip>
          <a:srcRect l="-18" r="-18"/>
          <a:stretch/>
        </p:blipFill>
        <p:spPr>
          <a:xfrm>
            <a:off x="431800" y="956659"/>
            <a:ext cx="8318500" cy="5748941"/>
          </a:xfrm>
        </p:spPr>
      </p:pic>
    </p:spTree>
    <p:extLst>
      <p:ext uri="{BB962C8B-B14F-4D97-AF65-F5344CB8AC3E}">
        <p14:creationId xmlns:p14="http://schemas.microsoft.com/office/powerpoint/2010/main" val="172384404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262" y="956659"/>
            <a:ext cx="8315575" cy="5748941"/>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6262"/>
          </a:xfrm>
        </p:spPr>
        <p:txBody>
          <a:bodyPr>
            <a:normAutofit fontScale="90000"/>
          </a:bodyPr>
          <a:lstStyle/>
          <a:p>
            <a:r>
              <a:rPr lang="en-GB" dirty="0" smtClean="0"/>
              <a:t>Outcomes</a:t>
            </a:r>
            <a:endParaRPr lang="en-GB"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262" y="956659"/>
            <a:ext cx="8315575" cy="5748940"/>
          </a:xfrm>
        </p:spPr>
      </p:pic>
    </p:spTree>
    <p:extLst>
      <p:ext uri="{BB962C8B-B14F-4D97-AF65-F5344CB8AC3E}">
        <p14:creationId xmlns:p14="http://schemas.microsoft.com/office/powerpoint/2010/main" val="3173924015"/>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a:bodyPr>
          <a:lstStyle/>
          <a:p>
            <a:pPr marL="0" indent="0">
              <a:buNone/>
            </a:pPr>
            <a:r>
              <a:rPr lang="en-GB" dirty="0" smtClean="0"/>
              <a:t>Uses the same standard livelihoods-based approach that is used in other SADC member states. Steps:</a:t>
            </a:r>
          </a:p>
          <a:p>
            <a:pPr marL="514350" indent="-514350">
              <a:buFont typeface="+mj-lt"/>
              <a:buAutoNum type="arabicPeriod"/>
            </a:pPr>
            <a:r>
              <a:rPr lang="en-GB" dirty="0" smtClean="0"/>
              <a:t>Make use of existing baselines and data (14 LZs)</a:t>
            </a:r>
          </a:p>
          <a:p>
            <a:pPr marL="514350" indent="-514350">
              <a:buFont typeface="+mj-lt"/>
              <a:buAutoNum type="arabicPeriod"/>
            </a:pPr>
            <a:r>
              <a:rPr lang="en-GB" dirty="0" smtClean="0"/>
              <a:t>Extrapolate the existing data to include other similar (open access tenure) LZs</a:t>
            </a:r>
          </a:p>
          <a:p>
            <a:pPr marL="514350" indent="-514350">
              <a:buFont typeface="+mj-lt"/>
              <a:buAutoNum type="arabicPeriod"/>
            </a:pPr>
            <a:r>
              <a:rPr lang="en-GB" dirty="0" smtClean="0"/>
              <a:t>Construct baselines using secondary sources for two other livelihood types:</a:t>
            </a:r>
          </a:p>
          <a:p>
            <a:pPr marL="914400" lvl="1" indent="-514350">
              <a:buFont typeface="+mj-lt"/>
              <a:buAutoNum type="arabicPeriod"/>
            </a:pPr>
            <a:r>
              <a:rPr lang="en-GB" dirty="0" smtClean="0"/>
              <a:t>Farm workers</a:t>
            </a:r>
          </a:p>
          <a:p>
            <a:pPr marL="914400" lvl="1" indent="-514350">
              <a:buFont typeface="+mj-lt"/>
              <a:buAutoNum type="arabicPeriod"/>
            </a:pPr>
            <a:r>
              <a:rPr lang="en-GB" dirty="0" smtClean="0"/>
              <a:t>The urban poor</a:t>
            </a:r>
            <a:endParaRPr lang="en-GB" dirty="0"/>
          </a:p>
        </p:txBody>
      </p:sp>
    </p:spTree>
    <p:extLst>
      <p:ext uri="{BB962C8B-B14F-4D97-AF65-F5344CB8AC3E}">
        <p14:creationId xmlns:p14="http://schemas.microsoft.com/office/powerpoint/2010/main" val="290307790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Analysis Process</a:t>
            </a:r>
            <a:endParaRPr lang="en-GB"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Uses the same standard livelihoods-based approach that is used in other SADC member states. Steps:</a:t>
            </a:r>
          </a:p>
          <a:p>
            <a:pPr marL="514350" indent="-514350">
              <a:buFont typeface="+mj-lt"/>
              <a:buAutoNum type="arabicPeriod" startAt="4"/>
            </a:pPr>
            <a:r>
              <a:rPr lang="en-GB" dirty="0" smtClean="0"/>
              <a:t>Hazard determination - analyse rural productive systems to determine local problem specifications</a:t>
            </a:r>
          </a:p>
          <a:p>
            <a:pPr marL="514350" indent="-514350">
              <a:buFont typeface="+mj-lt"/>
              <a:buAutoNum type="arabicPeriod" startAt="4"/>
            </a:pPr>
            <a:r>
              <a:rPr lang="en-GB" dirty="0" smtClean="0"/>
              <a:t>Review economic data to determine reasonable price estimates and future price scenarios</a:t>
            </a:r>
          </a:p>
          <a:p>
            <a:pPr marL="514350" indent="-514350">
              <a:buFont typeface="+mj-lt"/>
              <a:buAutoNum type="arabicPeriod" startAt="4"/>
            </a:pPr>
            <a:r>
              <a:rPr lang="en-GB" dirty="0" smtClean="0"/>
              <a:t>The issue of social grants. They make an overwhelming difference, so what about those few people who have no access to them?</a:t>
            </a:r>
            <a:endParaRPr lang="en-GB" dirty="0"/>
          </a:p>
        </p:txBody>
      </p:sp>
    </p:spTree>
    <p:extLst>
      <p:ext uri="{BB962C8B-B14F-4D97-AF65-F5344CB8AC3E}">
        <p14:creationId xmlns:p14="http://schemas.microsoft.com/office/powerpoint/2010/main" val="133545764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a:pPr>
            <a:r>
              <a:rPr lang="en-GB" dirty="0" smtClean="0"/>
              <a:t>Group LZs into three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265950104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pPr marL="0" indent="0">
              <a:buNone/>
            </a:pPr>
            <a:r>
              <a:rPr lang="en-GB" dirty="0" smtClean="0"/>
              <a:t>Open access areas without existing baselines</a:t>
            </a:r>
          </a:p>
          <a:p>
            <a:pPr marL="514350" indent="-514350">
              <a:buFont typeface="+mj-lt"/>
              <a:buAutoNum type="arabicPeriod" startAt="2"/>
            </a:pPr>
            <a:r>
              <a:rPr lang="en-GB" dirty="0" smtClean="0"/>
              <a:t>Livelihood strategies were derived by aggregating the data from the same </a:t>
            </a:r>
            <a:r>
              <a:rPr lang="en-GB" i="1" dirty="0" smtClean="0"/>
              <a:t>Livelihood Types</a:t>
            </a:r>
            <a:r>
              <a:rPr lang="en-GB" dirty="0" smtClean="0"/>
              <a:t>:</a:t>
            </a:r>
          </a:p>
          <a:p>
            <a:pPr marL="914400" lvl="1" indent="-514350">
              <a:buFont typeface="+mj-lt"/>
              <a:buAutoNum type="arabicPeriod"/>
            </a:pPr>
            <a:r>
              <a:rPr lang="en-GB" dirty="0" smtClean="0"/>
              <a:t>Predominantly livestock-based</a:t>
            </a:r>
          </a:p>
          <a:p>
            <a:pPr marL="914400" lvl="1" indent="-514350">
              <a:buFont typeface="+mj-lt"/>
              <a:buAutoNum type="arabicPeriod"/>
            </a:pPr>
            <a:r>
              <a:rPr lang="en-GB" dirty="0" smtClean="0"/>
              <a:t>Predominantly cropping-based  </a:t>
            </a:r>
          </a:p>
          <a:p>
            <a:pPr marL="914400" lvl="1" indent="-514350">
              <a:buFont typeface="+mj-lt"/>
              <a:buAutoNum type="arabicPeriod"/>
            </a:pPr>
            <a:r>
              <a:rPr lang="en-GB" dirty="0" smtClean="0"/>
              <a:t>A mixture of the two .</a:t>
            </a:r>
            <a:endParaRPr lang="en-GB" dirty="0"/>
          </a:p>
        </p:txBody>
      </p:sp>
    </p:spTree>
    <p:extLst>
      <p:ext uri="{BB962C8B-B14F-4D97-AF65-F5344CB8AC3E}">
        <p14:creationId xmlns:p14="http://schemas.microsoft.com/office/powerpoint/2010/main" val="129350533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Baselines</a:t>
            </a:r>
            <a:endParaRPr lang="en-GB" dirty="0"/>
          </a:p>
        </p:txBody>
      </p:sp>
      <p:sp>
        <p:nvSpPr>
          <p:cNvPr id="3" name="Content Placeholder 2"/>
          <p:cNvSpPr>
            <a:spLocks noGrp="1"/>
          </p:cNvSpPr>
          <p:nvPr>
            <p:ph idx="1"/>
          </p:nvPr>
        </p:nvSpPr>
        <p:spPr/>
        <p:txBody>
          <a:bodyPr/>
          <a:lstStyle/>
          <a:p>
            <a:r>
              <a:rPr lang="en-GB" dirty="0" smtClean="0"/>
              <a:t>Example of the mixed baseline (ZA2XX)</a:t>
            </a:r>
            <a:endParaRPr lang="en-GB" dirty="0"/>
          </a:p>
        </p:txBody>
      </p:sp>
      <p:graphicFrame>
        <p:nvGraphicFramePr>
          <p:cNvPr id="4" name="Chart 3"/>
          <p:cNvGraphicFramePr>
            <a:graphicFrameLocks/>
          </p:cNvGraphicFramePr>
          <p:nvPr>
            <p:extLst>
              <p:ext uri="{D42A27DB-BD31-4B8C-83A1-F6EECF244321}">
                <p14:modId xmlns:p14="http://schemas.microsoft.com/office/powerpoint/2010/main" val="708135997"/>
              </p:ext>
            </p:extLst>
          </p:nvPr>
        </p:nvGraphicFramePr>
        <p:xfrm>
          <a:off x="1171914" y="2171659"/>
          <a:ext cx="6235700" cy="436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516755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Farm workers &amp; Urban Poor </a:t>
            </a:r>
            <a:endParaRPr lang="en-GB" dirty="0"/>
          </a:p>
        </p:txBody>
      </p:sp>
      <p:sp>
        <p:nvSpPr>
          <p:cNvPr id="3" name="Content Placeholder 2"/>
          <p:cNvSpPr>
            <a:spLocks noGrp="1"/>
          </p:cNvSpPr>
          <p:nvPr>
            <p:ph idx="1"/>
          </p:nvPr>
        </p:nvSpPr>
        <p:spPr/>
        <p:txBody>
          <a:bodyPr/>
          <a:lstStyle/>
          <a:p>
            <a:r>
              <a:rPr lang="en-GB" dirty="0" smtClean="0"/>
              <a:t>Information was pieced together from survey data, mostly the Western Cape Farm Workers’ Conditions survey and the National Income Dynamics Survey</a:t>
            </a:r>
          </a:p>
          <a:p>
            <a:r>
              <a:rPr lang="en-GB" dirty="0" smtClean="0"/>
              <a:t>Wealth groups replaced with categories:</a:t>
            </a:r>
          </a:p>
          <a:p>
            <a:pPr lvl="1"/>
            <a:r>
              <a:rPr lang="en-GB" dirty="0" smtClean="0"/>
              <a:t>Farm workers: casuals, temporary workers and full-time employees</a:t>
            </a:r>
          </a:p>
          <a:p>
            <a:pPr lvl="1"/>
            <a:r>
              <a:rPr lang="en-GB" dirty="0" smtClean="0"/>
              <a:t>Urban: quintiles (we only looked at the bottom four)</a:t>
            </a:r>
            <a:endParaRPr lang="en-GB" dirty="0"/>
          </a:p>
        </p:txBody>
      </p:sp>
    </p:spTree>
    <p:extLst>
      <p:ext uri="{BB962C8B-B14F-4D97-AF65-F5344CB8AC3E}">
        <p14:creationId xmlns:p14="http://schemas.microsoft.com/office/powerpoint/2010/main" val="106851996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3594</TotalTime>
  <Words>2297</Words>
  <Application>Microsoft Macintosh PowerPoint</Application>
  <PresentationFormat>On-screen Show (4:3)</PresentationFormat>
  <Paragraphs>282</Paragraphs>
  <Slides>35</Slides>
  <Notes>15</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National Outcome Forecast Analysis</vt:lpstr>
      <vt:lpstr>Reasons for the NOFA</vt:lpstr>
      <vt:lpstr>Analysis Process</vt:lpstr>
      <vt:lpstr>Analysis Process</vt:lpstr>
      <vt:lpstr>Analysis Process</vt:lpstr>
      <vt:lpstr>Baselines</vt:lpstr>
      <vt:lpstr>Baselines</vt:lpstr>
      <vt:lpstr>Baselines</vt:lpstr>
      <vt:lpstr>Farm workers &amp; Urban Poor </vt:lpstr>
      <vt:lpstr>Farm workers and Urban Poor</vt:lpstr>
      <vt:lpstr>Farm workers and Urban Poor</vt:lpstr>
      <vt:lpstr>The Drought</vt:lpstr>
      <vt:lpstr>SPI</vt:lpstr>
      <vt:lpstr>Agricultural Stress Index</vt:lpstr>
      <vt:lpstr>Vegetation Condition Index</vt:lpstr>
      <vt:lpstr>Vegetation Condition Index &amp; Drought Hazard Area</vt:lpstr>
      <vt:lpstr>Problem Specifications</vt:lpstr>
      <vt:lpstr>Hazard Area &amp; Farming Regions</vt:lpstr>
      <vt:lpstr>Example Problem Specs for Grains</vt:lpstr>
      <vt:lpstr>Prices</vt:lpstr>
      <vt:lpstr>Social Grants</vt:lpstr>
      <vt:lpstr>Thresholds in South Africa</vt:lpstr>
      <vt:lpstr>Analysis</vt:lpstr>
      <vt:lpstr>Analysis</vt:lpstr>
      <vt:lpstr>Analysis</vt:lpstr>
      <vt:lpstr>Analysis</vt:lpstr>
      <vt:lpstr>Analysis</vt:lpstr>
      <vt:lpstr>Analysis</vt:lpstr>
      <vt:lpstr>So how does it all add up?</vt:lpstr>
      <vt:lpstr>Food Consumption Deficit Totals</vt:lpstr>
      <vt:lpstr>Food Poverty Line Deficit Totals</vt:lpstr>
      <vt:lpstr>Upper Bound Poverty Line Deficit Totals</vt:lpstr>
      <vt:lpstr>Outcomes</vt:lpstr>
      <vt:lpstr>Outcomes</vt:lpstr>
      <vt:lpstr>Outcomes</vt:lpstr>
    </vt:vector>
  </TitlesOfParts>
  <Company>Wahenga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National Outcome Forecast Analysis</dc:title>
  <dc:creator>Charles Rethman</dc:creator>
  <cp:lastModifiedBy>Charles Rethman</cp:lastModifiedBy>
  <cp:revision>111</cp:revision>
  <dcterms:created xsi:type="dcterms:W3CDTF">2016-06-06T18:53:45Z</dcterms:created>
  <dcterms:modified xsi:type="dcterms:W3CDTF">2016-10-18T12:58:37Z</dcterms:modified>
</cp:coreProperties>
</file>

<file path=docProps/thumbnail.jpeg>
</file>